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312" r:id="rId8"/>
    <p:sldId id="263" r:id="rId9"/>
    <p:sldId id="294" r:id="rId10"/>
    <p:sldId id="275" r:id="rId11"/>
    <p:sldId id="304" r:id="rId12"/>
    <p:sldId id="287" r:id="rId13"/>
    <p:sldId id="265" r:id="rId14"/>
    <p:sldId id="313" r:id="rId15"/>
    <p:sldId id="309" r:id="rId16"/>
    <p:sldId id="280" r:id="rId17"/>
    <p:sldId id="306" r:id="rId18"/>
    <p:sldId id="268" r:id="rId19"/>
    <p:sldId id="303" r:id="rId20"/>
    <p:sldId id="310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CC"/>
    <a:srgbClr val="D3EFF8"/>
    <a:srgbClr val="03181E"/>
    <a:srgbClr val="000033"/>
    <a:srgbClr val="000000"/>
    <a:srgbClr val="D94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A8E5A4-0481-4037-B583-19F88413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2335BD6-1FF3-6A3B-B2BE-F99D89ED6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3CEF4C-2A8D-6F29-4FE8-2C12C18A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F9ED87-D250-8718-223A-B60B85A1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A54396-436E-9F57-7E2C-031FA590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115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1D065-D7C9-E1C6-574F-C8E0503E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58E129C-3FEB-02A3-6827-5BDAA1980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537D7A-5867-2638-C37A-5C4370B0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16A565-125A-E31C-3300-80FCF858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7F48F6-4741-2447-8AFB-6F37D6BB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79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4D0E5CD-1F6A-409A-C14D-91833C5BB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E09D472-691F-E70E-5A34-CAD73066E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CF1EE7-E6A2-0544-BA4C-DCD47A1C5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14AD47-BF58-DB37-C869-9F6BD913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628655-B8F9-675E-6C73-D2598C3F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966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C54F0-F53D-E6D7-9ECB-04CDAC6D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B072CB-F5E0-E821-502D-BD63A0F2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AD64D0-45CA-EDDD-69D9-F9E2F889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8AF2A7-C727-ADE8-6AD5-DE4DAE87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CE5AB9-A5E6-73A8-2AAB-E7DA5F12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603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E62603-19A4-2AEC-8A55-80193385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A7390D-0767-DEFF-7648-21229A38D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A9807A-853B-7B82-3CFB-D2B48D7E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29C623-2570-096F-9E12-126CB243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492B01-1E4A-20CE-BAAA-E4B8C072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35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F622C-128C-42AE-4980-39A33E98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F1FC79-80FE-6CC2-4760-FFF25EB27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1CD6A10-B1D0-8C60-638B-E7E4DC4AB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C4F78D-EF64-F8A3-E31A-4489D5BB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85AF34-6841-2A09-4FDE-A74C98A9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F204E0-8D79-0036-4FCC-6FEBAB69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73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6E1D8C-98B6-E011-3CBD-440DC6E5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8F39E6-03F2-7688-39EC-6EFE512FD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A38123-7992-293C-1DEA-6C27D06F7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1C49982-90F8-3D8E-7A46-F59B82109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B0A61D5-B7B5-6421-4AAB-CBD388D56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31AF68-5F9A-4C6C-D075-1E201E4FA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8414033-41EA-471A-33A1-ABA4C7D6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01460E9-D954-8254-B804-E80B3063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85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F37908-5C98-6A0F-2C15-F832B465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C8888B9-8B7E-A55B-76DE-DFAF7957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DB7C3EF-3671-C37E-C9D4-8FFBED8E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FBE8417-1EC1-3153-BD3F-1919B8E9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43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862B49D-4908-94A4-9562-9295A092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33F83FF-6E8C-A988-29AF-27FA0EC9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ABA857-30FD-B10E-562A-FA2C092C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142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82266A-7F22-AF3E-2E75-B77F23FC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49A840-20C9-A827-D1DE-53E05AF14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BE9F26-7A35-6402-7731-7F229F3BD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0707CE-950F-8E2A-3E37-F45B4DC3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F1B8AA-0BBE-C94C-C68F-B46322D3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0BABCD-14CC-2E23-3723-490F4F4D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155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CC6089-2651-10DD-A9F2-A4053192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711D748-FA32-1077-AC2C-0408A726C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E6C68F2-F85B-6F39-79DD-736F86823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163704-782F-8F5E-40B0-AA5CB22B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4A6C826-7374-9976-7061-C3DAE33C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D64DCD-CB54-E5FE-E5AC-AD0E6485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19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E6A4A00-7D6B-7A63-16DE-0BDB5909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D67B59-375F-E533-70E7-6DBE21A32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2ABC67-165E-30ED-4B8C-D0C30DD5F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AF2577-5C67-4657-9E93-9CE2F78843EE}" type="datetimeFigureOut">
              <a:rPr lang="it-IT" smtClean="0"/>
              <a:t>05/04/24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231A00-F904-9D2B-28D4-4B318E772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D1E02-3EA9-2B35-7725-102C6F0C4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672120-3BD2-4CE7-B0EA-67E8CE2CACA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212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microsoft.com/office/2007/relationships/hdphoto" Target="../media/hdphoto2.wdp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emf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 NaoNexus">
            <a:extLst>
              <a:ext uri="{FF2B5EF4-FFF2-40B4-BE49-F238E27FC236}">
                <a16:creationId xmlns:a16="http://schemas.microsoft.com/office/drawing/2014/main" id="{8F153A27-E3F7-2098-FE69-FD650DF0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69" y="1730505"/>
            <a:ext cx="3738262" cy="339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mante Disegno - diamante scaricare png - Disegno png trasparente Linea  Arte png scaricare.">
            <a:extLst>
              <a:ext uri="{FF2B5EF4-FFF2-40B4-BE49-F238E27FC236}">
                <a16:creationId xmlns:a16="http://schemas.microsoft.com/office/drawing/2014/main" id="{277C19B3-AA38-D5F5-99D5-366352797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6" t="16842" r="32830" b="25770"/>
          <a:stretch/>
        </p:blipFill>
        <p:spPr bwMode="auto">
          <a:xfrm rot="2549082">
            <a:off x="6593804" y="3523698"/>
            <a:ext cx="1140605" cy="112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0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A84D1-425C-FB5B-E0C5-A88D27778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2BD23E06-D6CB-54C5-6E0F-A0FE74A3862A}"/>
              </a:ext>
            </a:extLst>
          </p:cNvPr>
          <p:cNvSpPr>
            <a:spLocks noChangeAspect="1"/>
          </p:cNvSpPr>
          <p:nvPr/>
        </p:nvSpPr>
        <p:spPr>
          <a:xfrm>
            <a:off x="10530639" y="5209674"/>
            <a:ext cx="2628609" cy="2628609"/>
          </a:xfrm>
          <a:prstGeom prst="ellipse">
            <a:avLst/>
          </a:prstGeom>
          <a:solidFill>
            <a:srgbClr val="D941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A1BBE2-2E3B-D08B-5570-119D8065E37F}"/>
              </a:ext>
            </a:extLst>
          </p:cNvPr>
          <p:cNvSpPr txBox="1"/>
          <p:nvPr/>
        </p:nvSpPr>
        <p:spPr>
          <a:xfrm>
            <a:off x="6910161" y="1980235"/>
            <a:ext cx="5281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68DB3"/>
                </a:solidFill>
                <a:latin typeface="Montserrat"/>
              </a:rPr>
              <a:t>La web app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A1BD31-9DFC-44BB-134E-15EB7A5435A7}"/>
              </a:ext>
            </a:extLst>
          </p:cNvPr>
          <p:cNvSpPr txBox="1"/>
          <p:nvPr/>
        </p:nvSpPr>
        <p:spPr>
          <a:xfrm>
            <a:off x="6910161" y="2839612"/>
            <a:ext cx="46236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Montserrat"/>
              </a:rPr>
              <a:t>Offre ai retailer un gestionale personalizzato per controllare lo stoccaggio dei prodotti sia in negozio sia in magazzino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459A4D-3956-D415-FF2C-0425499079B7}"/>
              </a:ext>
            </a:extLst>
          </p:cNvPr>
          <p:cNvSpPr txBox="1"/>
          <p:nvPr/>
        </p:nvSpPr>
        <p:spPr>
          <a:xfrm>
            <a:off x="6910161" y="992771"/>
            <a:ext cx="5562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latin typeface="Hero" panose="02000506000000020004" pitchFamily="2" charset="0"/>
              </a:rPr>
              <a:t>OneRetail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72E3EA-B928-70D1-0763-C16ECAFAE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236" y="0"/>
            <a:ext cx="1760764" cy="1597306"/>
          </a:xfrm>
          <a:prstGeom prst="rect">
            <a:avLst/>
          </a:prstGeom>
        </p:spPr>
      </p:pic>
      <p:pic>
        <p:nvPicPr>
          <p:cNvPr id="9" name="Picture 20" descr="Macbook Png, Vettori, PSD e Clipart per il download gratuito Pngtree">
            <a:extLst>
              <a:ext uri="{FF2B5EF4-FFF2-40B4-BE49-F238E27FC236}">
                <a16:creationId xmlns:a16="http://schemas.microsoft.com/office/drawing/2014/main" id="{DFDD6473-D610-8B45-0BCA-653D8AF01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8857" y="948600"/>
            <a:ext cx="9565559" cy="554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6B504463-96C5-AB2C-D4C6-EFDCFC65F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9" r="12321"/>
          <a:stretch/>
        </p:blipFill>
        <p:spPr bwMode="auto">
          <a:xfrm>
            <a:off x="-448347" y="1079565"/>
            <a:ext cx="6965855" cy="4829835"/>
          </a:xfrm>
          <a:prstGeom prst="rect">
            <a:avLst/>
          </a:prstGeom>
          <a:noFill/>
          <a:effectLst>
            <a:softEdge rad="28753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01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403F5-511B-59C8-1D53-CB6F0848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4056B776-DDCA-A1B0-A0DC-3C0C2659D80A}"/>
              </a:ext>
            </a:extLst>
          </p:cNvPr>
          <p:cNvSpPr>
            <a:spLocks noChangeAspect="1"/>
          </p:cNvSpPr>
          <p:nvPr/>
        </p:nvSpPr>
        <p:spPr>
          <a:xfrm>
            <a:off x="10468406" y="-1723594"/>
            <a:ext cx="3447187" cy="3447187"/>
          </a:xfrm>
          <a:prstGeom prst="ellipse">
            <a:avLst/>
          </a:prstGeom>
          <a:solidFill>
            <a:srgbClr val="33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1A2B5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AE28C6-9EE9-D4BC-D5A2-CA8BC0A1A4CC}"/>
              </a:ext>
            </a:extLst>
          </p:cNvPr>
          <p:cNvSpPr txBox="1"/>
          <p:nvPr/>
        </p:nvSpPr>
        <p:spPr>
          <a:xfrm>
            <a:off x="327073" y="967717"/>
            <a:ext cx="2951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3399CC"/>
                </a:solidFill>
                <a:latin typeface="Montserrat"/>
              </a:rPr>
              <a:t>L’app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0E67C7B-FF03-4C58-7402-D1E083E8CBA4}"/>
              </a:ext>
            </a:extLst>
          </p:cNvPr>
          <p:cNvSpPr txBox="1"/>
          <p:nvPr/>
        </p:nvSpPr>
        <p:spPr>
          <a:xfrm>
            <a:off x="327073" y="127491"/>
            <a:ext cx="4925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5400" b="1">
                <a:gradFill>
                  <a:gsLst>
                    <a:gs pos="100000">
                      <a:srgbClr val="D9413D"/>
                    </a:gs>
                    <a:gs pos="50000">
                      <a:srgbClr val="1A2B50"/>
                    </a:gs>
                    <a:gs pos="0">
                      <a:srgbClr val="000033"/>
                    </a:gs>
                  </a:gsLst>
                  <a:lin ang="0" scaled="0"/>
                </a:gradFill>
                <a:latin typeface="Montserrat"/>
                <a:ea typeface="Adobe Gothic Std B" panose="020B0800000000000000" pitchFamily="34" charset="-128"/>
              </a:defRPr>
            </a:lvl1pPr>
          </a:lstStyle>
          <a:p>
            <a:r>
              <a:rPr lang="it-IT" dirty="0">
                <a:solidFill>
                  <a:schemeClr val="tx1"/>
                </a:solidFill>
                <a:latin typeface="Hero" panose="02000506000000020004" pitchFamily="2" charset="0"/>
              </a:rPr>
              <a:t>OneRetail 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207C01A-E5D7-BAB4-A3A9-9043DDAF8988}"/>
              </a:ext>
            </a:extLst>
          </p:cNvPr>
          <p:cNvSpPr>
            <a:spLocks noChangeAspect="1"/>
          </p:cNvSpPr>
          <p:nvPr/>
        </p:nvSpPr>
        <p:spPr>
          <a:xfrm>
            <a:off x="-20563728" y="-14919741"/>
            <a:ext cx="21323140" cy="21323140"/>
          </a:xfrm>
          <a:prstGeom prst="ellipse">
            <a:avLst/>
          </a:prstGeom>
          <a:solidFill>
            <a:srgbClr val="D941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A4345C04-9227-B40F-FB4B-2B678838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4187"/>
            <a:ext cx="1441785" cy="130793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2620E11-E8D1-0EAA-FE11-F8510E8C9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8" y="557539"/>
            <a:ext cx="3164662" cy="6083184"/>
          </a:xfrm>
          <a:prstGeom prst="rect">
            <a:avLst/>
          </a:prstGeom>
        </p:spPr>
      </p:pic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B5D3BAA9-24BC-D960-28F9-0A72853CE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t="14777" r="4147" b="1543"/>
          <a:stretch/>
        </p:blipFill>
        <p:spPr bwMode="auto">
          <a:xfrm>
            <a:off x="4893191" y="1408677"/>
            <a:ext cx="2376000" cy="453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9710E8-FD77-990A-90D3-30145FB6FEAF}"/>
              </a:ext>
            </a:extLst>
          </p:cNvPr>
          <p:cNvSpPr txBox="1"/>
          <p:nvPr/>
        </p:nvSpPr>
        <p:spPr>
          <a:xfrm>
            <a:off x="327073" y="1894619"/>
            <a:ext cx="41184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Montserrat"/>
              </a:rPr>
              <a:t>Permette all’utente di interfacciarsi con OneRetail ed eseguire varie funzioni, come accedere a un catalogo online, oppure interagire con NAO in negozio</a:t>
            </a:r>
          </a:p>
        </p:txBody>
      </p:sp>
    </p:spTree>
    <p:extLst>
      <p:ext uri="{BB962C8B-B14F-4D97-AF65-F5344CB8AC3E}">
        <p14:creationId xmlns:p14="http://schemas.microsoft.com/office/powerpoint/2010/main" val="410172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403F5-511B-59C8-1D53-CB6F0848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1207C01A-E5D7-BAB4-A3A9-9043DDAF8988}"/>
              </a:ext>
            </a:extLst>
          </p:cNvPr>
          <p:cNvSpPr>
            <a:spLocks noChangeAspect="1"/>
          </p:cNvSpPr>
          <p:nvPr/>
        </p:nvSpPr>
        <p:spPr>
          <a:xfrm>
            <a:off x="-20563728" y="-14919741"/>
            <a:ext cx="21323140" cy="21323140"/>
          </a:xfrm>
          <a:prstGeom prst="ellipse">
            <a:avLst/>
          </a:prstGeom>
          <a:solidFill>
            <a:srgbClr val="D941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845AD69-BAA5-A749-67D9-A24D97B0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4187"/>
            <a:ext cx="1441785" cy="130793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552BDE5-DCE9-6177-AC9B-64FA173FD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44" y="352700"/>
            <a:ext cx="3597706" cy="6152599"/>
          </a:xfrm>
          <a:prstGeom prst="rect">
            <a:avLst/>
          </a:prstGeom>
        </p:spPr>
      </p:pic>
      <p:sp>
        <p:nvSpPr>
          <p:cNvPr id="8" name="CasellaDiTesto 3">
            <a:extLst>
              <a:ext uri="{FF2B5EF4-FFF2-40B4-BE49-F238E27FC236}">
                <a16:creationId xmlns:a16="http://schemas.microsoft.com/office/drawing/2014/main" id="{AA37045B-3EC8-3F13-B984-3AA5A46016EC}"/>
              </a:ext>
            </a:extLst>
          </p:cNvPr>
          <p:cNvSpPr txBox="1"/>
          <p:nvPr/>
        </p:nvSpPr>
        <p:spPr>
          <a:xfrm>
            <a:off x="6910161" y="1980235"/>
            <a:ext cx="5281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368DB3"/>
                </a:solidFill>
                <a:latin typeface="Montserrat"/>
              </a:rPr>
              <a:t>Il NAO</a:t>
            </a:r>
          </a:p>
        </p:txBody>
      </p:sp>
      <p:sp>
        <p:nvSpPr>
          <p:cNvPr id="10" name="CasellaDiTesto 5">
            <a:extLst>
              <a:ext uri="{FF2B5EF4-FFF2-40B4-BE49-F238E27FC236}">
                <a16:creationId xmlns:a16="http://schemas.microsoft.com/office/drawing/2014/main" id="{7EC970D0-3D3E-7A9F-9577-E2707CC02AC5}"/>
              </a:ext>
            </a:extLst>
          </p:cNvPr>
          <p:cNvSpPr txBox="1"/>
          <p:nvPr/>
        </p:nvSpPr>
        <p:spPr>
          <a:xfrm>
            <a:off x="6910161" y="2839612"/>
            <a:ext cx="46236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>
                <a:latin typeface="Montserrat" pitchFamily="2" charset="77"/>
              </a:rPr>
              <a:t>Comunica</a:t>
            </a:r>
            <a:r>
              <a:rPr lang="en-GB" sz="2200" dirty="0">
                <a:latin typeface="Montserrat" pitchFamily="2" charset="77"/>
              </a:rPr>
              <a:t> con </a:t>
            </a:r>
            <a:r>
              <a:rPr lang="en-GB" sz="2200" dirty="0" err="1">
                <a:latin typeface="Montserrat" pitchFamily="2" charset="77"/>
              </a:rPr>
              <a:t>l’utente</a:t>
            </a:r>
            <a:r>
              <a:rPr lang="en-GB" sz="2200" dirty="0">
                <a:latin typeface="Montserrat" pitchFamily="2" charset="77"/>
              </a:rPr>
              <a:t> in tempo </a:t>
            </a:r>
            <a:r>
              <a:rPr lang="en-GB" sz="2200" dirty="0" err="1">
                <a:latin typeface="Montserrat" pitchFamily="2" charset="77"/>
              </a:rPr>
              <a:t>reale</a:t>
            </a:r>
            <a:r>
              <a:rPr lang="en-GB" sz="2200" dirty="0">
                <a:latin typeface="Montserrat" pitchFamily="2" charset="77"/>
              </a:rPr>
              <a:t>, </a:t>
            </a:r>
            <a:r>
              <a:rPr lang="en-GB" sz="2200" dirty="0" err="1">
                <a:latin typeface="Montserrat" pitchFamily="2" charset="77"/>
              </a:rPr>
              <a:t>guidandolo</a:t>
            </a:r>
            <a:r>
              <a:rPr lang="en-GB" sz="2200" dirty="0">
                <a:latin typeface="Montserrat" pitchFamily="2" charset="77"/>
              </a:rPr>
              <a:t> </a:t>
            </a:r>
            <a:r>
              <a:rPr lang="en-GB" sz="2200" dirty="0" err="1">
                <a:latin typeface="Montserrat" pitchFamily="2" charset="77"/>
              </a:rPr>
              <a:t>nell’acquisto</a:t>
            </a:r>
            <a:r>
              <a:rPr lang="en-GB" sz="2200" dirty="0">
                <a:latin typeface="Montserrat" pitchFamily="2" charset="77"/>
              </a:rPr>
              <a:t>. </a:t>
            </a:r>
            <a:r>
              <a:rPr lang="en-GB" sz="2200" dirty="0" err="1">
                <a:latin typeface="Montserrat" pitchFamily="2" charset="77"/>
              </a:rPr>
              <a:t>Grazie</a:t>
            </a:r>
            <a:r>
              <a:rPr lang="en-GB" sz="2200" dirty="0">
                <a:latin typeface="Montserrat" pitchFamily="2" charset="77"/>
              </a:rPr>
              <a:t> a </a:t>
            </a:r>
            <a:r>
              <a:rPr lang="en-GB" sz="2200" dirty="0" err="1">
                <a:latin typeface="Montserrat" pitchFamily="2" charset="77"/>
              </a:rPr>
              <a:t>MorphCast</a:t>
            </a:r>
            <a:r>
              <a:rPr lang="en-GB" sz="2200" dirty="0">
                <a:latin typeface="Montserrat" pitchFamily="2" charset="77"/>
              </a:rPr>
              <a:t>, </a:t>
            </a:r>
            <a:r>
              <a:rPr lang="en-GB" sz="2200" dirty="0" err="1">
                <a:latin typeface="Montserrat" pitchFamily="2" charset="77"/>
              </a:rPr>
              <a:t>può</a:t>
            </a:r>
            <a:r>
              <a:rPr lang="en-GB" sz="2200" dirty="0">
                <a:latin typeface="Montserrat" pitchFamily="2" charset="77"/>
              </a:rPr>
              <a:t> </a:t>
            </a:r>
            <a:r>
              <a:rPr lang="en-GB" sz="2200" dirty="0" err="1">
                <a:latin typeface="Montserrat" pitchFamily="2" charset="77"/>
              </a:rPr>
              <a:t>capire</a:t>
            </a:r>
            <a:r>
              <a:rPr lang="en-GB" sz="2200" dirty="0">
                <a:latin typeface="Montserrat" pitchFamily="2" charset="77"/>
              </a:rPr>
              <a:t> se la </a:t>
            </a:r>
            <a:r>
              <a:rPr lang="en-GB" sz="2200" dirty="0" err="1">
                <a:latin typeface="Montserrat" pitchFamily="2" charset="77"/>
              </a:rPr>
              <a:t>sua</a:t>
            </a:r>
            <a:r>
              <a:rPr lang="en-GB" sz="2200" dirty="0">
                <a:latin typeface="Montserrat" pitchFamily="2" charset="77"/>
              </a:rPr>
              <a:t> </a:t>
            </a:r>
            <a:r>
              <a:rPr lang="en-GB" sz="2200" dirty="0" err="1">
                <a:latin typeface="Montserrat" pitchFamily="2" charset="77"/>
              </a:rPr>
              <a:t>scelta</a:t>
            </a:r>
            <a:r>
              <a:rPr lang="en-GB" sz="2200" dirty="0">
                <a:latin typeface="Montserrat" pitchFamily="2" charset="77"/>
              </a:rPr>
              <a:t> </a:t>
            </a:r>
            <a:r>
              <a:rPr lang="en-GB" sz="2200" dirty="0" err="1">
                <a:latin typeface="Montserrat" pitchFamily="2" charset="77"/>
              </a:rPr>
              <a:t>è</a:t>
            </a:r>
            <a:r>
              <a:rPr lang="en-GB" sz="2200" dirty="0">
                <a:latin typeface="Montserrat" pitchFamily="2" charset="77"/>
              </a:rPr>
              <a:t> </a:t>
            </a:r>
            <a:r>
              <a:rPr lang="en-GB" sz="2200" dirty="0" err="1">
                <a:latin typeface="Montserrat" pitchFamily="2" charset="77"/>
              </a:rPr>
              <a:t>gradita</a:t>
            </a:r>
            <a:endParaRPr lang="en-GB" sz="2200" dirty="0">
              <a:latin typeface="Montserrat" pitchFamily="2" charset="77"/>
            </a:endParaRPr>
          </a:p>
        </p:txBody>
      </p:sp>
      <p:sp>
        <p:nvSpPr>
          <p:cNvPr id="11" name="CasellaDiTesto 17">
            <a:extLst>
              <a:ext uri="{FF2B5EF4-FFF2-40B4-BE49-F238E27FC236}">
                <a16:creationId xmlns:a16="http://schemas.microsoft.com/office/drawing/2014/main" id="{57D203A1-A9E9-213C-E3ED-1720DBA806A5}"/>
              </a:ext>
            </a:extLst>
          </p:cNvPr>
          <p:cNvSpPr txBox="1"/>
          <p:nvPr/>
        </p:nvSpPr>
        <p:spPr>
          <a:xfrm>
            <a:off x="6910161" y="950382"/>
            <a:ext cx="4925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5400" b="1">
                <a:gradFill>
                  <a:gsLst>
                    <a:gs pos="100000">
                      <a:srgbClr val="D9413D"/>
                    </a:gs>
                    <a:gs pos="50000">
                      <a:srgbClr val="1A2B50"/>
                    </a:gs>
                    <a:gs pos="0">
                      <a:srgbClr val="000033"/>
                    </a:gs>
                  </a:gsLst>
                  <a:lin ang="0" scaled="0"/>
                </a:gradFill>
                <a:latin typeface="Montserrat"/>
                <a:ea typeface="Adobe Gothic Std B" panose="020B0800000000000000" pitchFamily="34" charset="-128"/>
              </a:defRPr>
            </a:lvl1pPr>
          </a:lstStyle>
          <a:p>
            <a:r>
              <a:rPr lang="it-IT" dirty="0">
                <a:solidFill>
                  <a:schemeClr val="tx1"/>
                </a:solidFill>
                <a:latin typeface="Hero" panose="02000506000000020004" pitchFamily="2" charset="0"/>
              </a:rPr>
              <a:t>OneRetail </a:t>
            </a:r>
          </a:p>
        </p:txBody>
      </p:sp>
      <p:sp>
        <p:nvSpPr>
          <p:cNvPr id="13" name="Ovale 2">
            <a:extLst>
              <a:ext uri="{FF2B5EF4-FFF2-40B4-BE49-F238E27FC236}">
                <a16:creationId xmlns:a16="http://schemas.microsoft.com/office/drawing/2014/main" id="{7E4167DE-7BCD-4FFA-B523-1847C19DBFC3}"/>
              </a:ext>
            </a:extLst>
          </p:cNvPr>
          <p:cNvSpPr>
            <a:spLocks noChangeAspect="1"/>
          </p:cNvSpPr>
          <p:nvPr/>
        </p:nvSpPr>
        <p:spPr>
          <a:xfrm>
            <a:off x="10468406" y="5134406"/>
            <a:ext cx="3447187" cy="3447187"/>
          </a:xfrm>
          <a:prstGeom prst="ellipse">
            <a:avLst/>
          </a:prstGeom>
          <a:solidFill>
            <a:srgbClr val="339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1A2B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6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CD649-DC14-52E3-1DF8-827F6F33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383" y="140759"/>
            <a:ext cx="4449233" cy="1325563"/>
          </a:xfrm>
        </p:spPr>
        <p:txBody>
          <a:bodyPr/>
          <a:lstStyle/>
          <a:p>
            <a:pPr algn="ctr"/>
            <a:r>
              <a:rPr lang="it-IT" b="1" dirty="0">
                <a:latin typeface="Libre Franklin" pitchFamily="2" charset="0"/>
              </a:rPr>
              <a:t>I nostri partner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91074FF-20D6-BE01-7F36-93556E194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0765" y="3429000"/>
            <a:ext cx="5850467" cy="190942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E6F6F306-02B5-11D1-3C1C-F86D7AA9E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8283" y="2386277"/>
            <a:ext cx="4915430" cy="68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6">
            <a:extLst>
              <a:ext uri="{FF2B5EF4-FFF2-40B4-BE49-F238E27FC236}">
                <a16:creationId xmlns:a16="http://schemas.microsoft.com/office/drawing/2014/main" id="{9B4DA40A-5C9D-42F5-D7AE-8501C3CEB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735" y="1230093"/>
            <a:ext cx="4915430" cy="682514"/>
          </a:xfrm>
          <a:prstGeom prst="rect">
            <a:avLst/>
          </a:prstGeom>
        </p:spPr>
      </p:pic>
      <p:pic>
        <p:nvPicPr>
          <p:cNvPr id="3" name="Immagine 5">
            <a:extLst>
              <a:ext uri="{FF2B5EF4-FFF2-40B4-BE49-F238E27FC236}">
                <a16:creationId xmlns:a16="http://schemas.microsoft.com/office/drawing/2014/main" id="{81C8CA8E-2310-9B7C-79FB-A604019AD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89"/>
          <a:stretch/>
        </p:blipFill>
        <p:spPr>
          <a:xfrm>
            <a:off x="6353175" y="-46601"/>
            <a:ext cx="5838825" cy="6904601"/>
          </a:xfrm>
          <a:prstGeom prst="rect">
            <a:avLst/>
          </a:prstGeom>
        </p:spPr>
      </p:pic>
      <p:sp>
        <p:nvSpPr>
          <p:cNvPr id="5" name="CasellaDiTesto 17">
            <a:extLst>
              <a:ext uri="{FF2B5EF4-FFF2-40B4-BE49-F238E27FC236}">
                <a16:creationId xmlns:a16="http://schemas.microsoft.com/office/drawing/2014/main" id="{A85A599A-CA17-F535-AB3B-222EF3B025C7}"/>
              </a:ext>
            </a:extLst>
          </p:cNvPr>
          <p:cNvSpPr txBox="1"/>
          <p:nvPr/>
        </p:nvSpPr>
        <p:spPr>
          <a:xfrm>
            <a:off x="712543" y="211736"/>
            <a:ext cx="4925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5400" b="1">
                <a:gradFill>
                  <a:gsLst>
                    <a:gs pos="100000">
                      <a:srgbClr val="D9413D"/>
                    </a:gs>
                    <a:gs pos="50000">
                      <a:srgbClr val="1A2B50"/>
                    </a:gs>
                    <a:gs pos="0">
                      <a:srgbClr val="000033"/>
                    </a:gs>
                  </a:gsLst>
                  <a:lin ang="0" scaled="0"/>
                </a:gradFill>
                <a:latin typeface="Montserrat"/>
                <a:ea typeface="Adobe Gothic Std B" panose="020B0800000000000000" pitchFamily="34" charset="-128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Hero" panose="02000506000000020004" pitchFamily="2" charset="0"/>
              </a:rPr>
              <a:t>OneRetail </a:t>
            </a:r>
          </a:p>
        </p:txBody>
      </p:sp>
      <p:sp>
        <p:nvSpPr>
          <p:cNvPr id="8" name="CasellaDiTesto 9">
            <a:extLst>
              <a:ext uri="{FF2B5EF4-FFF2-40B4-BE49-F238E27FC236}">
                <a16:creationId xmlns:a16="http://schemas.microsoft.com/office/drawing/2014/main" id="{DD5AF7C1-AFD9-72F9-E2D6-2713A14EC443}"/>
              </a:ext>
            </a:extLst>
          </p:cNvPr>
          <p:cNvSpPr txBox="1"/>
          <p:nvPr/>
        </p:nvSpPr>
        <p:spPr>
          <a:xfrm>
            <a:off x="433150" y="2269511"/>
            <a:ext cx="5562600" cy="155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dirty="0">
                <a:solidFill>
                  <a:srgbClr val="0C1713"/>
                </a:solidFill>
                <a:latin typeface="Montserrat"/>
              </a:rPr>
              <a:t>Swarovski si è dimostrata da subito il partner ideale per il progetto del team </a:t>
            </a:r>
            <a:r>
              <a:rPr lang="it-IT" sz="2200" dirty="0" err="1">
                <a:solidFill>
                  <a:srgbClr val="0C1713"/>
                </a:solidFill>
                <a:latin typeface="Montserrat"/>
              </a:rPr>
              <a:t>NaoNexus</a:t>
            </a:r>
            <a:r>
              <a:rPr lang="it-IT" sz="2200" dirty="0">
                <a:solidFill>
                  <a:srgbClr val="0C1713"/>
                </a:solidFill>
                <a:latin typeface="Montserrat"/>
              </a:rPr>
              <a:t>.</a:t>
            </a:r>
          </a:p>
        </p:txBody>
      </p:sp>
      <p:sp>
        <p:nvSpPr>
          <p:cNvPr id="9" name="CasellaDiTesto 11">
            <a:extLst>
              <a:ext uri="{FF2B5EF4-FFF2-40B4-BE49-F238E27FC236}">
                <a16:creationId xmlns:a16="http://schemas.microsoft.com/office/drawing/2014/main" id="{B3D5001C-69A3-150E-7D94-DEF1A787F5CD}"/>
              </a:ext>
            </a:extLst>
          </p:cNvPr>
          <p:cNvSpPr txBox="1"/>
          <p:nvPr/>
        </p:nvSpPr>
        <p:spPr>
          <a:xfrm>
            <a:off x="433150" y="3871368"/>
            <a:ext cx="5333999" cy="3045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200" dirty="0">
                <a:solidFill>
                  <a:srgbClr val="0C1713"/>
                </a:solidFill>
                <a:latin typeface="Montserrat"/>
              </a:rPr>
              <a:t>Grazie alla collaborazione nata, il progetto OneRetail ha avuto modo di essere testato in un ambiente di lavoro reale, aiutandoci molto in fase di sviluppo.</a:t>
            </a:r>
          </a:p>
          <a:p>
            <a:pPr>
              <a:lnSpc>
                <a:spcPct val="150000"/>
              </a:lnSpc>
            </a:pPr>
            <a:endParaRPr lang="it-IT" sz="2000" dirty="0">
              <a:solidFill>
                <a:srgbClr val="0C17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49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76CB46D2-A794-A393-18AC-0F30E7958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7374" y="673401"/>
            <a:ext cx="5850467" cy="190942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BBF8C4-0F2A-F266-849A-02BB5E7DF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77" y="728586"/>
            <a:ext cx="5002342" cy="5400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7">
            <a:extLst>
              <a:ext uri="{FF2B5EF4-FFF2-40B4-BE49-F238E27FC236}">
                <a16:creationId xmlns:a16="http://schemas.microsoft.com/office/drawing/2014/main" id="{94B94215-E9CE-D7A7-BD93-EFBDD6D34B83}"/>
              </a:ext>
            </a:extLst>
          </p:cNvPr>
          <p:cNvSpPr txBox="1"/>
          <p:nvPr/>
        </p:nvSpPr>
        <p:spPr>
          <a:xfrm>
            <a:off x="6558342" y="211736"/>
            <a:ext cx="4925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5400" b="1">
                <a:gradFill>
                  <a:gsLst>
                    <a:gs pos="100000">
                      <a:srgbClr val="D9413D"/>
                    </a:gs>
                    <a:gs pos="50000">
                      <a:srgbClr val="1A2B50"/>
                    </a:gs>
                    <a:gs pos="0">
                      <a:srgbClr val="000033"/>
                    </a:gs>
                  </a:gsLst>
                  <a:lin ang="0" scaled="0"/>
                </a:gradFill>
                <a:latin typeface="Montserrat"/>
                <a:ea typeface="Adobe Gothic Std B" panose="020B0800000000000000" pitchFamily="34" charset="-128"/>
              </a:defRPr>
            </a:lvl1pPr>
          </a:lstStyle>
          <a:p>
            <a:pPr algn="ctr"/>
            <a:r>
              <a:rPr lang="it-IT" dirty="0">
                <a:solidFill>
                  <a:schemeClr val="tx1"/>
                </a:solidFill>
                <a:latin typeface="Hero" panose="02000506000000020004" pitchFamily="2" charset="0"/>
              </a:rPr>
              <a:t>OneRetail </a:t>
            </a:r>
          </a:p>
        </p:txBody>
      </p:sp>
      <p:sp>
        <p:nvSpPr>
          <p:cNvPr id="8" name="CasellaDiTesto 10">
            <a:extLst>
              <a:ext uri="{FF2B5EF4-FFF2-40B4-BE49-F238E27FC236}">
                <a16:creationId xmlns:a16="http://schemas.microsoft.com/office/drawing/2014/main" id="{9890A1E7-0510-2DF1-196C-BF97FB19D4B5}"/>
              </a:ext>
            </a:extLst>
          </p:cNvPr>
          <p:cNvSpPr txBox="1"/>
          <p:nvPr/>
        </p:nvSpPr>
        <p:spPr>
          <a:xfrm>
            <a:off x="6481783" y="2582830"/>
            <a:ext cx="54416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Montserrat"/>
              </a:rPr>
              <a:t>Grazie all’intelligenza artificiale emotiva di </a:t>
            </a:r>
            <a:r>
              <a:rPr lang="it-IT" sz="2200" dirty="0" err="1">
                <a:latin typeface="Montserrat"/>
              </a:rPr>
              <a:t>MorphCast</a:t>
            </a:r>
            <a:r>
              <a:rPr lang="it-IT" sz="2200" dirty="0">
                <a:latin typeface="Montserrat"/>
              </a:rPr>
              <a:t>, NAO può analizzare le emozioni degli utenti, fornendo analitiche utili per il retailer</a:t>
            </a:r>
          </a:p>
        </p:txBody>
      </p:sp>
    </p:spTree>
    <p:extLst>
      <p:ext uri="{BB962C8B-B14F-4D97-AF65-F5344CB8AC3E}">
        <p14:creationId xmlns:p14="http://schemas.microsoft.com/office/powerpoint/2010/main" val="317974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2C44F-117A-FADC-548C-10463223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e 7">
            <a:extLst>
              <a:ext uri="{FF2B5EF4-FFF2-40B4-BE49-F238E27FC236}">
                <a16:creationId xmlns:a16="http://schemas.microsoft.com/office/drawing/2014/main" id="{14662072-7AE2-1731-C7EC-26AD0E95B28A}"/>
              </a:ext>
            </a:extLst>
          </p:cNvPr>
          <p:cNvSpPr>
            <a:spLocks noChangeAspect="1"/>
          </p:cNvSpPr>
          <p:nvPr/>
        </p:nvSpPr>
        <p:spPr>
          <a:xfrm>
            <a:off x="-2270546" y="-5990143"/>
            <a:ext cx="16334018" cy="16334018"/>
          </a:xfrm>
          <a:prstGeom prst="ellipse">
            <a:avLst/>
          </a:prstGeom>
          <a:solidFill>
            <a:srgbClr val="0318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3974446-B99F-8AED-3CA5-2FEC1BA333D0}"/>
              </a:ext>
            </a:extLst>
          </p:cNvPr>
          <p:cNvSpPr>
            <a:spLocks noChangeAspect="1"/>
          </p:cNvSpPr>
          <p:nvPr/>
        </p:nvSpPr>
        <p:spPr>
          <a:xfrm>
            <a:off x="10850374" y="-1535615"/>
            <a:ext cx="2683252" cy="2683252"/>
          </a:xfrm>
          <a:prstGeom prst="ellipse">
            <a:avLst/>
          </a:prstGeom>
          <a:solidFill>
            <a:srgbClr val="368D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69909DB-60C8-4DA7-AE84-C939400E8358}"/>
              </a:ext>
            </a:extLst>
          </p:cNvPr>
          <p:cNvSpPr>
            <a:spLocks noChangeAspect="1"/>
          </p:cNvSpPr>
          <p:nvPr/>
        </p:nvSpPr>
        <p:spPr>
          <a:xfrm>
            <a:off x="10850374" y="5427540"/>
            <a:ext cx="2628609" cy="2628609"/>
          </a:xfrm>
          <a:prstGeom prst="ellipse">
            <a:avLst/>
          </a:prstGeom>
          <a:solidFill>
            <a:srgbClr val="D941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657EF5-BF96-E561-CFA0-32494C3DFC89}"/>
              </a:ext>
            </a:extLst>
          </p:cNvPr>
          <p:cNvSpPr txBox="1"/>
          <p:nvPr/>
        </p:nvSpPr>
        <p:spPr>
          <a:xfrm>
            <a:off x="5648325" y="1090550"/>
            <a:ext cx="6883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3399CC"/>
                </a:solidFill>
                <a:latin typeface="Montserrat"/>
              </a:rPr>
              <a:t>Un workflow all’avanguardia</a:t>
            </a:r>
          </a:p>
          <a:p>
            <a:endParaRPr lang="it-IT" sz="3200" b="1" dirty="0">
              <a:solidFill>
                <a:srgbClr val="368DB3"/>
              </a:solidFill>
              <a:latin typeface="Montserrat"/>
            </a:endParaRPr>
          </a:p>
          <a:p>
            <a:endParaRPr lang="it-IT" sz="3200" b="1" dirty="0">
              <a:solidFill>
                <a:srgbClr val="368DB3"/>
              </a:solidFill>
              <a:latin typeface="Montserrat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27796C-90F4-7D1E-DC11-64A0F899C010}"/>
              </a:ext>
            </a:extLst>
          </p:cNvPr>
          <p:cNvSpPr txBox="1"/>
          <p:nvPr/>
        </p:nvSpPr>
        <p:spPr>
          <a:xfrm>
            <a:off x="5648325" y="1783248"/>
            <a:ext cx="6337470" cy="5118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Montserrat"/>
              </a:rPr>
              <a:t>Tuteliamo la privacy dei nostri utilizzatori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Montserrat"/>
              </a:rPr>
              <a:t>Utilizziamo la metodologia di lavoro </a:t>
            </a:r>
            <a:r>
              <a:rPr lang="it-IT" sz="2000" dirty="0" err="1">
                <a:solidFill>
                  <a:schemeClr val="bg1"/>
                </a:solidFill>
                <a:latin typeface="Montserrat"/>
              </a:rPr>
              <a:t>DevOps</a:t>
            </a:r>
            <a:endParaRPr lang="it-IT" sz="2000" dirty="0">
              <a:solidFill>
                <a:schemeClr val="bg1"/>
              </a:solidFill>
              <a:latin typeface="Montserrat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Montserrat"/>
              </a:rPr>
              <a:t>Implementiamo applicativi cloud-native per lavorare in simultanea e da remoto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Montserrat"/>
              </a:rPr>
              <a:t>Il deployment dei nostri software è disponibile su tutti i sistemi operativi grazie a Flutter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Montserrat"/>
              </a:rPr>
              <a:t>Grazie alla produzione in parallelo otteniamo più contenuto social in meno tempo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4102" name="Picture 6" descr="What is DevOps?">
            <a:extLst>
              <a:ext uri="{FF2B5EF4-FFF2-40B4-BE49-F238E27FC236}">
                <a16:creationId xmlns:a16="http://schemas.microsoft.com/office/drawing/2014/main" id="{A94D2AA3-FD11-F2D3-A477-9ED73E68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3844"/>
            <a:ext cx="5244999" cy="295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0942FC7-4D95-C5D7-D1F9-D55B3661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5" y="5427540"/>
            <a:ext cx="1802020" cy="163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1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24E47C0-257A-F6F7-690B-15F8ABE3CFA5}"/>
              </a:ext>
            </a:extLst>
          </p:cNvPr>
          <p:cNvSpPr/>
          <p:nvPr/>
        </p:nvSpPr>
        <p:spPr>
          <a:xfrm>
            <a:off x="0" y="-1"/>
            <a:ext cx="12192000" cy="1164167"/>
          </a:xfrm>
          <a:prstGeom prst="rect">
            <a:avLst/>
          </a:prstGeom>
          <a:solidFill>
            <a:srgbClr val="031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3F41340-7028-6C1A-FE7A-53DCC4F6D5C8}"/>
              </a:ext>
            </a:extLst>
          </p:cNvPr>
          <p:cNvSpPr txBox="1"/>
          <p:nvPr/>
        </p:nvSpPr>
        <p:spPr>
          <a:xfrm>
            <a:off x="3190396" y="258916"/>
            <a:ext cx="5811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D3EFF8"/>
                </a:solidFill>
                <a:latin typeface="Libre Franklin" pitchFamily="2" charset="0"/>
              </a:rPr>
              <a:t>I tool che ci hanno aiutato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655E2F0C-D90E-89C4-90CE-9780BFE8DCFC}"/>
              </a:ext>
            </a:extLst>
          </p:cNvPr>
          <p:cNvSpPr/>
          <p:nvPr/>
        </p:nvSpPr>
        <p:spPr>
          <a:xfrm>
            <a:off x="-659131" y="-659131"/>
            <a:ext cx="1318261" cy="1318261"/>
          </a:xfrm>
          <a:prstGeom prst="ellipse">
            <a:avLst/>
          </a:prstGeom>
          <a:solidFill>
            <a:srgbClr val="D94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82091B0-A92F-538B-319E-00695449FDE0}"/>
              </a:ext>
            </a:extLst>
          </p:cNvPr>
          <p:cNvSpPr/>
          <p:nvPr/>
        </p:nvSpPr>
        <p:spPr>
          <a:xfrm>
            <a:off x="0" y="1164164"/>
            <a:ext cx="4058920" cy="5693836"/>
          </a:xfrm>
          <a:prstGeom prst="rect">
            <a:avLst/>
          </a:prstGeom>
          <a:solidFill>
            <a:srgbClr val="D3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F6D93955-9F97-236C-D361-2C3A61B932A3}"/>
              </a:ext>
            </a:extLst>
          </p:cNvPr>
          <p:cNvGrpSpPr/>
          <p:nvPr/>
        </p:nvGrpSpPr>
        <p:grpSpPr>
          <a:xfrm>
            <a:off x="962448" y="2469958"/>
            <a:ext cx="2134024" cy="2712916"/>
            <a:chOff x="962448" y="1298166"/>
            <a:chExt cx="2134024" cy="2712916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1E950532-2613-4351-CD0D-E97351A0D6A2}"/>
                </a:ext>
              </a:extLst>
            </p:cNvPr>
            <p:cNvSpPr txBox="1"/>
            <p:nvPr/>
          </p:nvSpPr>
          <p:spPr>
            <a:xfrm>
              <a:off x="1545192" y="3641750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latin typeface="Libre Franklin" pitchFamily="2" charset="0"/>
                </a:rPr>
                <a:t>GitHub</a:t>
              </a:r>
            </a:p>
          </p:txBody>
        </p:sp>
        <p:pic>
          <p:nvPicPr>
            <p:cNvPr id="7" name="Immagine 6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CF89E05F-9538-7285-8981-1FDD9CE5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448" y="1298166"/>
              <a:ext cx="2134024" cy="2134024"/>
            </a:xfrm>
            <a:prstGeom prst="rect">
              <a:avLst/>
            </a:prstGeom>
          </p:spPr>
        </p:pic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140C9112-ACAF-47AB-6810-0282D374628E}"/>
              </a:ext>
            </a:extLst>
          </p:cNvPr>
          <p:cNvSpPr/>
          <p:nvPr/>
        </p:nvSpPr>
        <p:spPr>
          <a:xfrm>
            <a:off x="4058920" y="1164164"/>
            <a:ext cx="4058920" cy="5693836"/>
          </a:xfrm>
          <a:prstGeom prst="rect">
            <a:avLst/>
          </a:prstGeom>
          <a:solidFill>
            <a:srgbClr val="D3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012D508-F2DF-909C-4233-EB35A68BBE42}"/>
              </a:ext>
            </a:extLst>
          </p:cNvPr>
          <p:cNvGrpSpPr/>
          <p:nvPr/>
        </p:nvGrpSpPr>
        <p:grpSpPr>
          <a:xfrm>
            <a:off x="5016826" y="2522225"/>
            <a:ext cx="2138566" cy="2660649"/>
            <a:chOff x="5016826" y="1350433"/>
            <a:chExt cx="2138566" cy="2660649"/>
          </a:xfrm>
        </p:grpSpPr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B4DF807D-EC48-3174-B804-AF482CF9F9DF}"/>
                </a:ext>
              </a:extLst>
            </p:cNvPr>
            <p:cNvSpPr txBox="1"/>
            <p:nvPr/>
          </p:nvSpPr>
          <p:spPr>
            <a:xfrm>
              <a:off x="5621745" y="3641750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>
                  <a:latin typeface="Libre Franklin" pitchFamily="2" charset="0"/>
                </a:rPr>
                <a:t>Notion</a:t>
              </a:r>
              <a:endParaRPr lang="it-IT" b="1" dirty="0">
                <a:latin typeface="Libre Franklin" pitchFamily="2" charset="0"/>
              </a:endParaRPr>
            </a:p>
          </p:txBody>
        </p:sp>
        <p:pic>
          <p:nvPicPr>
            <p:cNvPr id="10" name="Immagine 9" descr="Immagine che contiene simbolo, Carattere, Elementi grafici, design&#10;&#10;Descrizione generata automaticamente">
              <a:extLst>
                <a:ext uri="{FF2B5EF4-FFF2-40B4-BE49-F238E27FC236}">
                  <a16:creationId xmlns:a16="http://schemas.microsoft.com/office/drawing/2014/main" id="{205D9F8A-599B-2A76-46D6-DA0919A3D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6826" y="1350433"/>
              <a:ext cx="2138566" cy="2138566"/>
            </a:xfrm>
            <a:prstGeom prst="rect">
              <a:avLst/>
            </a:prstGeom>
          </p:spPr>
        </p:pic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DDD72CA6-B4D7-B925-314C-6647D9003132}"/>
              </a:ext>
            </a:extLst>
          </p:cNvPr>
          <p:cNvSpPr/>
          <p:nvPr/>
        </p:nvSpPr>
        <p:spPr>
          <a:xfrm>
            <a:off x="8117840" y="1164164"/>
            <a:ext cx="4074160" cy="5693836"/>
          </a:xfrm>
          <a:prstGeom prst="rect">
            <a:avLst/>
          </a:prstGeom>
          <a:solidFill>
            <a:srgbClr val="D3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73C61954-1EBE-9212-884B-5AAF3FA5A575}"/>
              </a:ext>
            </a:extLst>
          </p:cNvPr>
          <p:cNvGrpSpPr/>
          <p:nvPr/>
        </p:nvGrpSpPr>
        <p:grpSpPr>
          <a:xfrm>
            <a:off x="9066618" y="2800207"/>
            <a:ext cx="2147694" cy="2421750"/>
            <a:chOff x="9081858" y="1589332"/>
            <a:chExt cx="2147694" cy="2421750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CC391660-0693-A088-105E-4492111D8DAF}"/>
                </a:ext>
              </a:extLst>
            </p:cNvPr>
            <p:cNvSpPr txBox="1"/>
            <p:nvPr/>
          </p:nvSpPr>
          <p:spPr>
            <a:xfrm>
              <a:off x="9632982" y="3641750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>
                  <a:latin typeface="Libre Franklin" pitchFamily="2" charset="0"/>
                </a:rPr>
                <a:t>Discord</a:t>
              </a:r>
            </a:p>
          </p:txBody>
        </p:sp>
        <p:pic>
          <p:nvPicPr>
            <p:cNvPr id="13" name="Immagine 12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677E0D76-F527-F0F6-B393-FAC671B7B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1858" y="1589332"/>
              <a:ext cx="2147694" cy="1627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13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1DD075-FE01-A0D8-E776-E56E3C13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5674" y="2766217"/>
            <a:ext cx="4167965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D9413D"/>
                </a:solidFill>
                <a:latin typeface="Libre Franklin" pitchFamily="2" charset="0"/>
              </a:rPr>
              <a:t>Open Source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702F4C-5AB7-DA20-4ABD-A8B0F1A11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6054" y="2042492"/>
            <a:ext cx="3051645" cy="277301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200538-FC70-795D-D328-D95420A02074}"/>
              </a:ext>
            </a:extLst>
          </p:cNvPr>
          <p:cNvSpPr txBox="1"/>
          <p:nvPr/>
        </p:nvSpPr>
        <p:spPr>
          <a:xfrm>
            <a:off x="5164670" y="3013501"/>
            <a:ext cx="914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dirty="0">
                <a:solidFill>
                  <a:srgbClr val="000033"/>
                </a:solidFill>
                <a:latin typeface="Libre Franklin" pitchFamily="2" charset="0"/>
              </a:rPr>
              <a:t>&lt;3</a:t>
            </a:r>
          </a:p>
        </p:txBody>
      </p:sp>
    </p:spTree>
    <p:extLst>
      <p:ext uri="{BB962C8B-B14F-4D97-AF65-F5344CB8AC3E}">
        <p14:creationId xmlns:p14="http://schemas.microsoft.com/office/powerpoint/2010/main" val="267480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4EF5F-4691-7709-99BB-E47AC6CAE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4ACB521A-8FE9-6886-8C4F-9ACC25644D82}"/>
              </a:ext>
            </a:extLst>
          </p:cNvPr>
          <p:cNvSpPr>
            <a:spLocks noChangeAspect="1"/>
          </p:cNvSpPr>
          <p:nvPr/>
        </p:nvSpPr>
        <p:spPr>
          <a:xfrm>
            <a:off x="10530639" y="5209674"/>
            <a:ext cx="2628609" cy="2628609"/>
          </a:xfrm>
          <a:prstGeom prst="ellipse">
            <a:avLst/>
          </a:prstGeom>
          <a:solidFill>
            <a:srgbClr val="D941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360D04C-72FD-F169-2D55-C4FE257D143A}"/>
              </a:ext>
            </a:extLst>
          </p:cNvPr>
          <p:cNvSpPr>
            <a:spLocks noChangeAspect="1"/>
          </p:cNvSpPr>
          <p:nvPr/>
        </p:nvSpPr>
        <p:spPr>
          <a:xfrm>
            <a:off x="9900571" y="-843251"/>
            <a:ext cx="3173358" cy="3173358"/>
          </a:xfrm>
          <a:prstGeom prst="ellipse">
            <a:avLst/>
          </a:prstGeom>
          <a:solidFill>
            <a:srgbClr val="0318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Free 48 Social Media Icons Vector - TitanUI">
            <a:extLst>
              <a:ext uri="{FF2B5EF4-FFF2-40B4-BE49-F238E27FC236}">
                <a16:creationId xmlns:a16="http://schemas.microsoft.com/office/drawing/2014/main" id="{B1DF5317-3189-D8B6-068E-F72233719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" t="2587" r="85490" b="81691"/>
          <a:stretch/>
        </p:blipFill>
        <p:spPr bwMode="auto">
          <a:xfrm>
            <a:off x="265513" y="1846691"/>
            <a:ext cx="936300" cy="9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48 Social Media Icons Vector - TitanUI">
            <a:extLst>
              <a:ext uri="{FF2B5EF4-FFF2-40B4-BE49-F238E27FC236}">
                <a16:creationId xmlns:a16="http://schemas.microsoft.com/office/drawing/2014/main" id="{C4363349-86B6-B852-D9C9-E88369A07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1" t="2587" r="50399" b="81691"/>
          <a:stretch/>
        </p:blipFill>
        <p:spPr bwMode="auto">
          <a:xfrm>
            <a:off x="224502" y="5669028"/>
            <a:ext cx="954825" cy="94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Free 48 Social Media Icons Vector - TitanUI">
            <a:extLst>
              <a:ext uri="{FF2B5EF4-FFF2-40B4-BE49-F238E27FC236}">
                <a16:creationId xmlns:a16="http://schemas.microsoft.com/office/drawing/2014/main" id="{768E72B1-4920-CAD5-F122-09429AD4A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" t="17802" r="84707" b="66574"/>
          <a:stretch/>
        </p:blipFill>
        <p:spPr bwMode="auto">
          <a:xfrm>
            <a:off x="227683" y="2621309"/>
            <a:ext cx="1041635" cy="9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Twitter X Logo Icon App Black Circle Outline Png - Image ID 490316 | TOPpng">
            <a:extLst>
              <a:ext uri="{FF2B5EF4-FFF2-40B4-BE49-F238E27FC236}">
                <a16:creationId xmlns:a16="http://schemas.microsoft.com/office/drawing/2014/main" id="{FEBFDB77-2DA9-017B-0934-7BD62D4512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4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AutoShape 4" descr="Twitter X Logo Icon App Black Circle Outline Png - Image ID 490316 | TOPpng">
            <a:extLst>
              <a:ext uri="{FF2B5EF4-FFF2-40B4-BE49-F238E27FC236}">
                <a16:creationId xmlns:a16="http://schemas.microsoft.com/office/drawing/2014/main" id="{5679B16B-D97D-8E32-231A-88C5CF6593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77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458A9C0-A1BC-8549-D889-2B80440386A6}"/>
              </a:ext>
            </a:extLst>
          </p:cNvPr>
          <p:cNvGrpSpPr/>
          <p:nvPr/>
        </p:nvGrpSpPr>
        <p:grpSpPr>
          <a:xfrm>
            <a:off x="429048" y="5044231"/>
            <a:ext cx="647255" cy="653123"/>
            <a:chOff x="8933377" y="4508038"/>
            <a:chExt cx="648000" cy="648000"/>
          </a:xfrm>
        </p:grpSpPr>
        <p:pic>
          <p:nvPicPr>
            <p:cNvPr id="3082" name="Picture 10" descr="24,172 Circle X Logo Royalty-Free Photos and Stock Images | Shutterstock">
              <a:extLst>
                <a:ext uri="{FF2B5EF4-FFF2-40B4-BE49-F238E27FC236}">
                  <a16:creationId xmlns:a16="http://schemas.microsoft.com/office/drawing/2014/main" id="{4D1DE58F-2695-1EE4-1152-8060CCF8AE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2" b="89655" l="9735" r="8982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941312" y="4551825"/>
              <a:ext cx="632132" cy="568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D7234C0-15A2-18F5-32B6-E2C4764FD2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3377" y="4508038"/>
              <a:ext cx="648000" cy="648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BC9D13D7-53D7-4153-7951-FB9368AD9346}"/>
              </a:ext>
            </a:extLst>
          </p:cNvPr>
          <p:cNvGrpSpPr>
            <a:grpSpLocks noChangeAspect="1"/>
          </p:cNvGrpSpPr>
          <p:nvPr/>
        </p:nvGrpSpPr>
        <p:grpSpPr>
          <a:xfrm>
            <a:off x="369903" y="3510638"/>
            <a:ext cx="750549" cy="750549"/>
            <a:chOff x="3282952" y="4881636"/>
            <a:chExt cx="875217" cy="875217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6F10C2A1-8217-9271-1B5C-091F60B22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4436" y="4933120"/>
              <a:ext cx="772251" cy="77225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084" name="Picture 12" descr="TikTok logo full, social media icons, png | PNGEgg">
              <a:extLst>
                <a:ext uri="{FF2B5EF4-FFF2-40B4-BE49-F238E27FC236}">
                  <a16:creationId xmlns:a16="http://schemas.microsoft.com/office/drawing/2014/main" id="{651C85F9-30CC-C8F6-C244-7E10210D1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952" y="4881636"/>
              <a:ext cx="875217" cy="875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CC569A7-816B-2E29-EC61-2AC1E48612EC}"/>
              </a:ext>
            </a:extLst>
          </p:cNvPr>
          <p:cNvSpPr txBox="1"/>
          <p:nvPr/>
        </p:nvSpPr>
        <p:spPr>
          <a:xfrm>
            <a:off x="338346" y="1469407"/>
            <a:ext cx="1895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3399CC"/>
                </a:solidFill>
                <a:latin typeface="Montserrat"/>
              </a:rPr>
              <a:t>Channel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71BC51F-D227-B762-59A4-65C2D8BC056D}"/>
              </a:ext>
            </a:extLst>
          </p:cNvPr>
          <p:cNvSpPr txBox="1"/>
          <p:nvPr/>
        </p:nvSpPr>
        <p:spPr>
          <a:xfrm>
            <a:off x="185709" y="91724"/>
            <a:ext cx="4620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D9413D"/>
                </a:solidFill>
                <a:latin typeface="Montserrat"/>
              </a:rPr>
              <a:t>Social Media Activity</a:t>
            </a: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C6BD9427-E1BC-19AC-A9C0-BBB36DE1F978}"/>
              </a:ext>
            </a:extLst>
          </p:cNvPr>
          <p:cNvGrpSpPr>
            <a:grpSpLocks noChangeAspect="1"/>
          </p:cNvGrpSpPr>
          <p:nvPr/>
        </p:nvGrpSpPr>
        <p:grpSpPr>
          <a:xfrm>
            <a:off x="3553620" y="245412"/>
            <a:ext cx="4412267" cy="8481356"/>
            <a:chOff x="7295108" y="0"/>
            <a:chExt cx="3637850" cy="6992756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82FCFF99-453B-961D-0A7E-0D4F4121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108" y="0"/>
              <a:ext cx="3637850" cy="6992756"/>
            </a:xfrm>
            <a:prstGeom prst="rect">
              <a:avLst/>
            </a:prstGeom>
          </p:spPr>
        </p:pic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E9C4602E-2F85-57B7-552E-B83BA6A852AB}"/>
                </a:ext>
              </a:extLst>
            </p:cNvPr>
            <p:cNvSpPr/>
            <p:nvPr/>
          </p:nvSpPr>
          <p:spPr>
            <a:xfrm>
              <a:off x="7650676" y="500014"/>
              <a:ext cx="2821200" cy="6023963"/>
            </a:xfrm>
            <a:prstGeom prst="roundRect">
              <a:avLst>
                <a:gd name="adj" fmla="val 1563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09E2934A-B526-7EEA-F608-CA8CCC17B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6581" y="703863"/>
              <a:ext cx="2659396" cy="5755206"/>
            </a:xfrm>
            <a:prstGeom prst="rect">
              <a:avLst/>
            </a:prstGeom>
          </p:spPr>
        </p:pic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CB88E082-9EDC-5C56-F043-BD0334CB2420}"/>
              </a:ext>
            </a:extLst>
          </p:cNvPr>
          <p:cNvGrpSpPr>
            <a:grpSpLocks noChangeAspect="1"/>
          </p:cNvGrpSpPr>
          <p:nvPr/>
        </p:nvGrpSpPr>
        <p:grpSpPr>
          <a:xfrm>
            <a:off x="7777052" y="303010"/>
            <a:ext cx="4336251" cy="8335237"/>
            <a:chOff x="7295108" y="0"/>
            <a:chExt cx="3637850" cy="6992756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88A48C5-4310-F727-45A7-C889C744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108" y="0"/>
              <a:ext cx="3637850" cy="6992756"/>
            </a:xfrm>
            <a:prstGeom prst="rect">
              <a:avLst/>
            </a:prstGeom>
          </p:spPr>
        </p:pic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EC18CDDE-A794-3E59-365A-AE57E0D0A9C7}"/>
                </a:ext>
              </a:extLst>
            </p:cNvPr>
            <p:cNvSpPr/>
            <p:nvPr/>
          </p:nvSpPr>
          <p:spPr>
            <a:xfrm>
              <a:off x="7626511" y="500014"/>
              <a:ext cx="2855392" cy="6023963"/>
            </a:xfrm>
            <a:prstGeom prst="roundRect">
              <a:avLst>
                <a:gd name="adj" fmla="val 1563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7" name="Picture 4" descr="Free 48 Social Media Icons Vector - TitanUI">
            <a:extLst>
              <a:ext uri="{FF2B5EF4-FFF2-40B4-BE49-F238E27FC236}">
                <a16:creationId xmlns:a16="http://schemas.microsoft.com/office/drawing/2014/main" id="{183B7B34-4DCD-D2D5-A3DB-2D1F2AF9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9" t="3076" r="14231" b="81202"/>
          <a:stretch/>
        </p:blipFill>
        <p:spPr bwMode="auto">
          <a:xfrm>
            <a:off x="277027" y="4156451"/>
            <a:ext cx="936300" cy="9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FD258532-A74D-DDE0-93E0-6EA977724F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32" y="1153580"/>
            <a:ext cx="3079808" cy="666502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3539E288-B6FF-3344-17C9-3D9A903ACF1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7519" y="85725"/>
            <a:ext cx="1291171" cy="53152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C5217B8-AD64-9627-D954-FA60D9F9D3FA}"/>
              </a:ext>
            </a:extLst>
          </p:cNvPr>
          <p:cNvSpPr txBox="1"/>
          <p:nvPr/>
        </p:nvSpPr>
        <p:spPr>
          <a:xfrm>
            <a:off x="2133549" y="1498689"/>
            <a:ext cx="1572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3399CC"/>
                </a:solidFill>
                <a:latin typeface="Montserrat"/>
              </a:rPr>
              <a:t>Content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4202E5B-6814-A09A-5C32-AA906CA33B80}"/>
              </a:ext>
            </a:extLst>
          </p:cNvPr>
          <p:cNvSpPr txBox="1"/>
          <p:nvPr/>
        </p:nvSpPr>
        <p:spPr>
          <a:xfrm>
            <a:off x="2646034" y="1997839"/>
            <a:ext cx="11577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Montserrat"/>
              </a:rPr>
              <a:t>Reel</a:t>
            </a:r>
            <a:endParaRPr lang="it-IT" dirty="0">
              <a:latin typeface="Montserrat"/>
            </a:endParaRPr>
          </a:p>
          <a:p>
            <a:endParaRPr lang="it-IT" dirty="0">
              <a:latin typeface="Montserrat"/>
            </a:endParaRPr>
          </a:p>
          <a:p>
            <a:endParaRPr lang="it-IT" dirty="0">
              <a:latin typeface="Montserrat"/>
            </a:endParaRPr>
          </a:p>
          <a:p>
            <a:r>
              <a:rPr lang="it-IT" dirty="0">
                <a:latin typeface="Montserrat"/>
              </a:rPr>
              <a:t>Stories</a:t>
            </a:r>
          </a:p>
          <a:p>
            <a:endParaRPr lang="it-IT" dirty="0">
              <a:latin typeface="Montserrat"/>
            </a:endParaRPr>
          </a:p>
          <a:p>
            <a:endParaRPr lang="it-IT" dirty="0">
              <a:latin typeface="Montserrat"/>
            </a:endParaRPr>
          </a:p>
          <a:p>
            <a:r>
              <a:rPr lang="it-IT" dirty="0">
                <a:latin typeface="Montserrat"/>
              </a:rPr>
              <a:t>Post</a:t>
            </a:r>
          </a:p>
          <a:p>
            <a:endParaRPr lang="it-IT" dirty="0">
              <a:latin typeface="Montserrat"/>
            </a:endParaRPr>
          </a:p>
          <a:p>
            <a:endParaRPr lang="it-IT" dirty="0">
              <a:latin typeface="Montserrat"/>
            </a:endParaRPr>
          </a:p>
          <a:p>
            <a:r>
              <a:rPr lang="it-IT" dirty="0">
                <a:latin typeface="Montserrat"/>
              </a:rPr>
              <a:t>Tweet</a:t>
            </a:r>
          </a:p>
        </p:txBody>
      </p:sp>
      <p:pic>
        <p:nvPicPr>
          <p:cNvPr id="47" name="Picture 4" descr="Free 48 Social Media Icons Vector - TitanUI">
            <a:extLst>
              <a:ext uri="{FF2B5EF4-FFF2-40B4-BE49-F238E27FC236}">
                <a16:creationId xmlns:a16="http://schemas.microsoft.com/office/drawing/2014/main" id="{B6683F59-09AD-18AE-5EB9-C02DC5735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1" t="2587" r="50399" b="81691"/>
          <a:stretch/>
        </p:blipFill>
        <p:spPr bwMode="auto">
          <a:xfrm>
            <a:off x="6590431" y="-47557"/>
            <a:ext cx="710009" cy="70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3860F5C3-F939-45E2-26DF-EA2E18DC80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30" y="1825180"/>
            <a:ext cx="750549" cy="750549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034B1053-0C96-3707-7C49-547BA1FCEE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08" y="2792259"/>
            <a:ext cx="396625" cy="396625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BE2979A7-0E68-FFD2-53DB-4CD86E19F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2459" y="3679122"/>
            <a:ext cx="375706" cy="375706"/>
          </a:xfrm>
          <a:prstGeom prst="rect">
            <a:avLst/>
          </a:prstGeom>
        </p:spPr>
      </p:pic>
      <p:pic>
        <p:nvPicPr>
          <p:cNvPr id="56" name="Picture 4" descr="Free 48 Social Media Icons Vector - TitanUI">
            <a:extLst>
              <a:ext uri="{FF2B5EF4-FFF2-40B4-BE49-F238E27FC236}">
                <a16:creationId xmlns:a16="http://schemas.microsoft.com/office/drawing/2014/main" id="{DB12E311-C6A1-D025-87D9-1DD16BF7D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2875" r="73428" b="81403"/>
          <a:stretch/>
        </p:blipFill>
        <p:spPr bwMode="auto">
          <a:xfrm>
            <a:off x="2130316" y="4372494"/>
            <a:ext cx="563362" cy="55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C079496-9232-DAA0-2223-5B33E2B117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917" y="0"/>
            <a:ext cx="960405" cy="8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887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11E1F0-912A-BACC-FF6E-B31BFE61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766218"/>
            <a:ext cx="105664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D9413D"/>
                </a:solidFill>
                <a:latin typeface="Libre Franklin" pitchFamily="2" charset="0"/>
              </a:rPr>
              <a:t>Quanto costa un dipendente?</a:t>
            </a:r>
          </a:p>
        </p:txBody>
      </p:sp>
    </p:spTree>
    <p:extLst>
      <p:ext uri="{BB962C8B-B14F-4D97-AF65-F5344CB8AC3E}">
        <p14:creationId xmlns:p14="http://schemas.microsoft.com/office/powerpoint/2010/main" val="2294171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64BE4-129D-54AD-B41E-380A9FABA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2D637000-5549-29B0-51D9-018A9CDA9F17}"/>
              </a:ext>
            </a:extLst>
          </p:cNvPr>
          <p:cNvSpPr/>
          <p:nvPr/>
        </p:nvSpPr>
        <p:spPr>
          <a:xfrm>
            <a:off x="0" y="0"/>
            <a:ext cx="6543675" cy="6858000"/>
          </a:xfrm>
          <a:prstGeom prst="rect">
            <a:avLst/>
          </a:prstGeom>
          <a:solidFill>
            <a:srgbClr val="0318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1A52DC0-2F72-91E8-0503-7C45C3D0662B}"/>
              </a:ext>
            </a:extLst>
          </p:cNvPr>
          <p:cNvSpPr>
            <a:spLocks noChangeAspect="1"/>
          </p:cNvSpPr>
          <p:nvPr/>
        </p:nvSpPr>
        <p:spPr>
          <a:xfrm>
            <a:off x="10850374" y="-1341626"/>
            <a:ext cx="2683252" cy="2683252"/>
          </a:xfrm>
          <a:prstGeom prst="ellipse">
            <a:avLst/>
          </a:prstGeom>
          <a:solidFill>
            <a:srgbClr val="368D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A6822F20-23AC-70D3-8FDD-E78A78943B4B}"/>
              </a:ext>
            </a:extLst>
          </p:cNvPr>
          <p:cNvSpPr>
            <a:spLocks noChangeAspect="1"/>
          </p:cNvSpPr>
          <p:nvPr/>
        </p:nvSpPr>
        <p:spPr>
          <a:xfrm>
            <a:off x="10850374" y="5286375"/>
            <a:ext cx="2628609" cy="2628609"/>
          </a:xfrm>
          <a:prstGeom prst="ellipse">
            <a:avLst/>
          </a:prstGeom>
          <a:solidFill>
            <a:srgbClr val="D941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B51C923-9402-E00B-CEBF-299F3820FCEE}"/>
              </a:ext>
            </a:extLst>
          </p:cNvPr>
          <p:cNvSpPr txBox="1"/>
          <p:nvPr/>
        </p:nvSpPr>
        <p:spPr>
          <a:xfrm>
            <a:off x="527220" y="288979"/>
            <a:ext cx="478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D9413D"/>
                </a:solidFill>
                <a:latin typeface="Montserrat"/>
              </a:rPr>
              <a:t>NaoNexus</a:t>
            </a:r>
            <a:endParaRPr lang="it-IT" sz="4000" b="1" dirty="0">
              <a:solidFill>
                <a:srgbClr val="D9413D"/>
              </a:solidFill>
              <a:latin typeface="Montserrat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269FD1E-F96D-4448-1876-341920C16CD8}"/>
              </a:ext>
            </a:extLst>
          </p:cNvPr>
          <p:cNvGrpSpPr/>
          <p:nvPr/>
        </p:nvGrpSpPr>
        <p:grpSpPr>
          <a:xfrm>
            <a:off x="355770" y="5286375"/>
            <a:ext cx="1615905" cy="1482585"/>
            <a:chOff x="2175045" y="663542"/>
            <a:chExt cx="2683251" cy="2438293"/>
          </a:xfrm>
        </p:grpSpPr>
        <p:pic>
          <p:nvPicPr>
            <p:cNvPr id="2" name="Picture 2" descr="Logo NaoNexus">
              <a:extLst>
                <a:ext uri="{FF2B5EF4-FFF2-40B4-BE49-F238E27FC236}">
                  <a16:creationId xmlns:a16="http://schemas.microsoft.com/office/drawing/2014/main" id="{1A7A480E-E52B-D5DA-B7A0-AAF20F6BA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045" y="663542"/>
              <a:ext cx="2683251" cy="2438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Diamante Disegno - diamante scaricare png - Disegno png trasparente Linea  Arte png scaricare.">
              <a:extLst>
                <a:ext uri="{FF2B5EF4-FFF2-40B4-BE49-F238E27FC236}">
                  <a16:creationId xmlns:a16="http://schemas.microsoft.com/office/drawing/2014/main" id="{BF32D2A2-2BC5-9240-08E5-7391057833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6" t="16842" r="32830" b="25770"/>
            <a:stretch/>
          </p:blipFill>
          <p:spPr bwMode="auto">
            <a:xfrm rot="2549082">
              <a:off x="3800596" y="1968635"/>
              <a:ext cx="947681" cy="93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DD01F6-EB7E-B21F-E8FC-45CA098CFE3B}"/>
              </a:ext>
            </a:extLst>
          </p:cNvPr>
          <p:cNvSpPr txBox="1"/>
          <p:nvPr/>
        </p:nvSpPr>
        <p:spPr>
          <a:xfrm>
            <a:off x="460545" y="1118405"/>
            <a:ext cx="60831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>
                <a:gradFill>
                  <a:gsLst>
                    <a:gs pos="100000">
                      <a:srgbClr val="3399CC"/>
                    </a:gs>
                    <a:gs pos="62000">
                      <a:srgbClr val="368DB3"/>
                    </a:gs>
                    <a:gs pos="0">
                      <a:srgbClr val="D9413D"/>
                    </a:gs>
                  </a:gsLst>
                  <a:lin ang="0" scaled="0"/>
                </a:gradFill>
                <a:latin typeface="Hero" panose="02000506000000020004" pitchFamily="2" charset="0"/>
              </a:rPr>
              <a:t>OneRetail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FD31DE-8470-2A34-E9E9-16D1D8424CFF}"/>
              </a:ext>
            </a:extLst>
          </p:cNvPr>
          <p:cNvSpPr txBox="1"/>
          <p:nvPr/>
        </p:nvSpPr>
        <p:spPr>
          <a:xfrm>
            <a:off x="559004" y="2435826"/>
            <a:ext cx="478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368DB3"/>
                </a:solidFill>
                <a:latin typeface="Montserrat"/>
              </a:rPr>
              <a:t>Thanks to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5E7B918-9268-128D-59B6-35614BA5C9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6619" r="-1" b="7352"/>
          <a:stretch/>
        </p:blipFill>
        <p:spPr>
          <a:xfrm>
            <a:off x="6872559" y="5553147"/>
            <a:ext cx="2366805" cy="104753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9649AC4-11BC-066A-F6BB-DFE5B308E7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70" b="4701"/>
          <a:stretch/>
        </p:blipFill>
        <p:spPr>
          <a:xfrm>
            <a:off x="6899445" y="4748496"/>
            <a:ext cx="3095713" cy="667439"/>
          </a:xfrm>
          <a:prstGeom prst="rect">
            <a:avLst/>
          </a:prstGeom>
        </p:spPr>
      </p:pic>
      <p:pic>
        <p:nvPicPr>
          <p:cNvPr id="1028" name="Picture 4" descr="Swarovski | Adigeo Verona">
            <a:extLst>
              <a:ext uri="{FF2B5EF4-FFF2-40B4-BE49-F238E27FC236}">
                <a16:creationId xmlns:a16="http://schemas.microsoft.com/office/drawing/2014/main" id="{E58C2AB4-3475-F1B8-405A-F4C2DFCD6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4" b="32678"/>
          <a:stretch/>
        </p:blipFill>
        <p:spPr bwMode="auto">
          <a:xfrm>
            <a:off x="6899445" y="272738"/>
            <a:ext cx="4006557" cy="80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xel T-Shirt – Verona">
            <a:extLst>
              <a:ext uri="{FF2B5EF4-FFF2-40B4-BE49-F238E27FC236}">
                <a16:creationId xmlns:a16="http://schemas.microsoft.com/office/drawing/2014/main" id="{E2495DE3-DC37-2EEF-A3C3-0859AB9A4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718" b="60031" l="10000" r="90000">
                        <a14:foregroundMark x1="34167" y1="45625" x2="34531" y2="54375"/>
                        <a14:foregroundMark x1="51510" y1="42292" x2="50677" y2="45260"/>
                        <a14:foregroundMark x1="57135" y1="49688" x2="55833" y2="52083"/>
                        <a14:foregroundMark x1="51719" y1="55781" x2="50729" y2="57917"/>
                        <a14:foregroundMark x1="22448" y1="45677" x2="22396" y2="54583"/>
                        <a14:foregroundMark x1="22396" y1="54583" x2="22292" y2="54583"/>
                        <a14:foregroundMark x1="66094" y1="45365" x2="69583" y2="45625"/>
                        <a14:foregroundMark x1="77917" y1="45885" x2="78021" y2="51667"/>
                      </a14:backgroundRemoval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41" t="38304" b="37555"/>
          <a:stretch/>
        </p:blipFill>
        <p:spPr bwMode="auto">
          <a:xfrm>
            <a:off x="7055091" y="3609825"/>
            <a:ext cx="3095713" cy="92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9C7828F-3CC9-9C4F-902C-B11D7E15E2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91" y="737012"/>
            <a:ext cx="7834668" cy="195866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C8F366A-814D-84F5-D582-BF9908728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91" y="2508801"/>
            <a:ext cx="3850911" cy="82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D25FB7-086A-E185-0390-D8B9D51B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429" y="3042684"/>
            <a:ext cx="1779141" cy="772629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rgbClr val="000033"/>
                </a:solidFill>
                <a:latin typeface="Libre Franklin" pitchFamily="2" charset="0"/>
              </a:rPr>
              <a:t>1200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94A0A2-D8F0-C7E7-932D-065F5EFDF2B8}"/>
              </a:ext>
            </a:extLst>
          </p:cNvPr>
          <p:cNvSpPr txBox="1"/>
          <p:nvPr/>
        </p:nvSpPr>
        <p:spPr>
          <a:xfrm rot="20368786">
            <a:off x="1643287" y="157546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9413D"/>
                </a:solidFill>
                <a:latin typeface="Libre Franklin" pitchFamily="2" charset="0"/>
              </a:rPr>
              <a:t>Costi di formazione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B45E725-6E1F-276B-C64B-0184854E90F0}"/>
              </a:ext>
            </a:extLst>
          </p:cNvPr>
          <p:cNvSpPr txBox="1"/>
          <p:nvPr/>
        </p:nvSpPr>
        <p:spPr>
          <a:xfrm rot="1669317">
            <a:off x="6358611" y="119544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9413D"/>
                </a:solidFill>
                <a:latin typeface="Libre Franklin" pitchFamily="2" charset="0"/>
              </a:rPr>
              <a:t>Tasse sul salario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62FA32-6815-8D47-0997-3E88B1D0F2E5}"/>
              </a:ext>
            </a:extLst>
          </p:cNvPr>
          <p:cNvSpPr txBox="1"/>
          <p:nvPr/>
        </p:nvSpPr>
        <p:spPr>
          <a:xfrm>
            <a:off x="3198421" y="5058888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9413D"/>
                </a:solidFill>
                <a:latin typeface="Libre Franklin" pitchFamily="2" charset="0"/>
              </a:rPr>
              <a:t>Gestione delle risorse umane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410AB9-D017-EA28-05AA-F4696FA0C9AE}"/>
              </a:ext>
            </a:extLst>
          </p:cNvPr>
          <p:cNvSpPr txBox="1"/>
          <p:nvPr/>
        </p:nvSpPr>
        <p:spPr>
          <a:xfrm rot="1117943">
            <a:off x="7544627" y="3244333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9413D"/>
                </a:solidFill>
                <a:latin typeface="Libre Franklin" pitchFamily="2" charset="0"/>
              </a:rPr>
              <a:t>Benefit aggiuntivi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85DA8B-1FD9-FB5D-9593-81B08A58330E}"/>
              </a:ext>
            </a:extLst>
          </p:cNvPr>
          <p:cNvSpPr txBox="1"/>
          <p:nvPr/>
        </p:nvSpPr>
        <p:spPr>
          <a:xfrm rot="1271825">
            <a:off x="1269133" y="3445982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9413D"/>
                </a:solidFill>
                <a:latin typeface="Libre Franklin" pitchFamily="2" charset="0"/>
              </a:rPr>
              <a:t>Costi di reclutamento e selezione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2545E62-D41C-C456-DE56-A1047FD970B0}"/>
              </a:ext>
            </a:extLst>
          </p:cNvPr>
          <p:cNvSpPr txBox="1"/>
          <p:nvPr/>
        </p:nvSpPr>
        <p:spPr>
          <a:xfrm rot="21156365">
            <a:off x="5205296" y="4259545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9413D"/>
                </a:solidFill>
                <a:latin typeface="Libre Franklin" pitchFamily="2" charset="0"/>
              </a:rPr>
              <a:t>Costi amministrativi e legali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A564CB-CEFE-AA8C-7985-DC4BF99BA9CD}"/>
              </a:ext>
            </a:extLst>
          </p:cNvPr>
          <p:cNvSpPr txBox="1"/>
          <p:nvPr/>
        </p:nvSpPr>
        <p:spPr>
          <a:xfrm rot="791358">
            <a:off x="3774344" y="200636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D9413D"/>
                </a:solidFill>
                <a:latin typeface="Libre Franklin" pitchFamily="2" charset="0"/>
              </a:rPr>
              <a:t>Costi di separazione</a:t>
            </a:r>
          </a:p>
        </p:txBody>
      </p:sp>
    </p:spTree>
    <p:extLst>
      <p:ext uri="{BB962C8B-B14F-4D97-AF65-F5344CB8AC3E}">
        <p14:creationId xmlns:p14="http://schemas.microsoft.com/office/powerpoint/2010/main" val="249725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CB62D8-DD09-C012-BFAE-04CA75A5FCD3}"/>
              </a:ext>
            </a:extLst>
          </p:cNvPr>
          <p:cNvSpPr txBox="1"/>
          <p:nvPr/>
        </p:nvSpPr>
        <p:spPr>
          <a:xfrm>
            <a:off x="485860" y="1074509"/>
            <a:ext cx="112202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0" b="1" dirty="0">
                <a:gradFill>
                  <a:gsLst>
                    <a:gs pos="100000">
                      <a:srgbClr val="3399CC"/>
                    </a:gs>
                    <a:gs pos="62000">
                      <a:srgbClr val="368DB3"/>
                    </a:gs>
                    <a:gs pos="0">
                      <a:srgbClr val="D9413D"/>
                    </a:gs>
                  </a:gsLst>
                  <a:lin ang="0" scaled="0"/>
                </a:gradFill>
                <a:latin typeface="Libre Franklin" pitchFamily="2" charset="0"/>
              </a:rPr>
              <a:t>3200</a:t>
            </a:r>
          </a:p>
        </p:txBody>
      </p:sp>
    </p:spTree>
    <p:extLst>
      <p:ext uri="{BB962C8B-B14F-4D97-AF65-F5344CB8AC3E}">
        <p14:creationId xmlns:p14="http://schemas.microsoft.com/office/powerpoint/2010/main" val="1871614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24FCFD-3965-B6DE-E84B-5746D0EA5C5D}"/>
              </a:ext>
            </a:extLst>
          </p:cNvPr>
          <p:cNvSpPr txBox="1"/>
          <p:nvPr/>
        </p:nvSpPr>
        <p:spPr>
          <a:xfrm>
            <a:off x="971085" y="1543680"/>
            <a:ext cx="996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000033"/>
                </a:solidFill>
                <a:latin typeface="Libre Franklin" pitchFamily="2" charset="0"/>
              </a:rPr>
              <a:t>I miei dipendenti saranno esperti in materia?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96DABE-ECD3-0A2A-EB00-BF5B0DD86643}"/>
              </a:ext>
            </a:extLst>
          </p:cNvPr>
          <p:cNvSpPr txBox="1"/>
          <p:nvPr/>
        </p:nvSpPr>
        <p:spPr>
          <a:xfrm>
            <a:off x="983681" y="2551836"/>
            <a:ext cx="10237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03181E"/>
                </a:solidFill>
                <a:latin typeface="Libre Franklin" pitchFamily="2" charset="0"/>
              </a:rPr>
              <a:t>Riusciranno a tenere inventario manualmente senza mai commettere errori?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A76E6C-F257-CAD7-D1A5-5A0A34A7C62B}"/>
              </a:ext>
            </a:extLst>
          </p:cNvPr>
          <p:cNvSpPr txBox="1"/>
          <p:nvPr/>
        </p:nvSpPr>
        <p:spPr>
          <a:xfrm>
            <a:off x="983681" y="4113990"/>
            <a:ext cx="995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000033"/>
                </a:solidFill>
                <a:latin typeface="Libre Franklin" pitchFamily="2" charset="0"/>
              </a:rPr>
              <a:t>Saranno capaci di capire quali prodotti piacciono di più ai clienti?</a:t>
            </a:r>
          </a:p>
        </p:txBody>
      </p:sp>
    </p:spTree>
    <p:extLst>
      <p:ext uri="{BB962C8B-B14F-4D97-AF65-F5344CB8AC3E}">
        <p14:creationId xmlns:p14="http://schemas.microsoft.com/office/powerpoint/2010/main" val="133910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62C8BC-24E5-6857-4741-6E3F505F546F}"/>
              </a:ext>
            </a:extLst>
          </p:cNvPr>
          <p:cNvSpPr txBox="1"/>
          <p:nvPr/>
        </p:nvSpPr>
        <p:spPr>
          <a:xfrm>
            <a:off x="2860659" y="2613392"/>
            <a:ext cx="64706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0" b="1" dirty="0">
                <a:latin typeface="Hero" panose="02000506000000020004" pitchFamily="50" charset="0"/>
              </a:rPr>
              <a:t>OneRetail</a:t>
            </a:r>
          </a:p>
        </p:txBody>
      </p:sp>
    </p:spTree>
    <p:extLst>
      <p:ext uri="{BB962C8B-B14F-4D97-AF65-F5344CB8AC3E}">
        <p14:creationId xmlns:p14="http://schemas.microsoft.com/office/powerpoint/2010/main" val="96967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124772B0-B08B-E379-13B7-E616FF479803}"/>
              </a:ext>
            </a:extLst>
          </p:cNvPr>
          <p:cNvSpPr txBox="1"/>
          <p:nvPr/>
        </p:nvSpPr>
        <p:spPr>
          <a:xfrm>
            <a:off x="4085934" y="357025"/>
            <a:ext cx="45834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0" b="1" dirty="0">
                <a:latin typeface="Hero" panose="02000506000000020004" pitchFamily="50" charset="0"/>
              </a:rPr>
              <a:t>OneRetail</a:t>
            </a:r>
          </a:p>
        </p:txBody>
      </p:sp>
      <p:sp>
        <p:nvSpPr>
          <p:cNvPr id="2" name="Mostrina 1">
            <a:extLst>
              <a:ext uri="{FF2B5EF4-FFF2-40B4-BE49-F238E27FC236}">
                <a16:creationId xmlns:a16="http://schemas.microsoft.com/office/drawing/2014/main" id="{80A69010-7858-9503-06B5-266AE3C23255}"/>
              </a:ext>
            </a:extLst>
          </p:cNvPr>
          <p:cNvSpPr/>
          <p:nvPr/>
        </p:nvSpPr>
        <p:spPr>
          <a:xfrm>
            <a:off x="6096000" y="4756583"/>
            <a:ext cx="749300" cy="72390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" name="Mostrina 12">
            <a:extLst>
              <a:ext uri="{FF2B5EF4-FFF2-40B4-BE49-F238E27FC236}">
                <a16:creationId xmlns:a16="http://schemas.microsoft.com/office/drawing/2014/main" id="{75A1728F-1243-DCFF-DC4A-03707553FFFB}"/>
              </a:ext>
            </a:extLst>
          </p:cNvPr>
          <p:cNvSpPr/>
          <p:nvPr/>
        </p:nvSpPr>
        <p:spPr>
          <a:xfrm>
            <a:off x="3039916" y="4725289"/>
            <a:ext cx="749300" cy="72390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6" name="Gruppo 7">
            <a:extLst>
              <a:ext uri="{FF2B5EF4-FFF2-40B4-BE49-F238E27FC236}">
                <a16:creationId xmlns:a16="http://schemas.microsoft.com/office/drawing/2014/main" id="{D9E03FDB-A7A7-27FF-F19A-B91D99D942E1}"/>
              </a:ext>
            </a:extLst>
          </p:cNvPr>
          <p:cNvGrpSpPr/>
          <p:nvPr/>
        </p:nvGrpSpPr>
        <p:grpSpPr>
          <a:xfrm>
            <a:off x="1284087" y="3516327"/>
            <a:ext cx="1552707" cy="2984648"/>
            <a:chOff x="4688605" y="3503863"/>
            <a:chExt cx="1552707" cy="2984648"/>
          </a:xfrm>
        </p:grpSpPr>
        <p:pic>
          <p:nvPicPr>
            <p:cNvPr id="8" name="Immagine 6">
              <a:extLst>
                <a:ext uri="{FF2B5EF4-FFF2-40B4-BE49-F238E27FC236}">
                  <a16:creationId xmlns:a16="http://schemas.microsoft.com/office/drawing/2014/main" id="{D00AEBC7-8831-E346-A195-3D82AC0F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605" y="3503863"/>
              <a:ext cx="1552707" cy="2984648"/>
            </a:xfrm>
            <a:prstGeom prst="rect">
              <a:avLst/>
            </a:prstGeom>
          </p:spPr>
        </p:pic>
        <p:pic>
          <p:nvPicPr>
            <p:cNvPr id="9" name="Immagine 18">
              <a:extLst>
                <a:ext uri="{FF2B5EF4-FFF2-40B4-BE49-F238E27FC236}">
                  <a16:creationId xmlns:a16="http://schemas.microsoft.com/office/drawing/2014/main" id="{3E7C2B1B-C304-0A5E-71A8-5162A01E7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34" t="10229" r="9887" b="11349"/>
            <a:stretch/>
          </p:blipFill>
          <p:spPr>
            <a:xfrm>
              <a:off x="4872243" y="3910029"/>
              <a:ext cx="1139129" cy="2329492"/>
            </a:xfrm>
            <a:prstGeom prst="rect">
              <a:avLst/>
            </a:prstGeom>
            <a:effectLst>
              <a:softEdge rad="31750"/>
            </a:effectLst>
          </p:spPr>
        </p:pic>
      </p:grpSp>
      <p:pic>
        <p:nvPicPr>
          <p:cNvPr id="10" name="Immagine 19">
            <a:extLst>
              <a:ext uri="{FF2B5EF4-FFF2-40B4-BE49-F238E27FC236}">
                <a16:creationId xmlns:a16="http://schemas.microsoft.com/office/drawing/2014/main" id="{D64414FB-7EC1-9DC4-7E25-1B7A1B71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197" y="3423265"/>
            <a:ext cx="1795957" cy="3071347"/>
          </a:xfrm>
          <a:prstGeom prst="rect">
            <a:avLst/>
          </a:prstGeom>
        </p:spPr>
      </p:pic>
      <p:grpSp>
        <p:nvGrpSpPr>
          <p:cNvPr id="11" name="Gruppo 13">
            <a:extLst>
              <a:ext uri="{FF2B5EF4-FFF2-40B4-BE49-F238E27FC236}">
                <a16:creationId xmlns:a16="http://schemas.microsoft.com/office/drawing/2014/main" id="{26D4ED13-B2B1-74BD-9AE8-DCEF56B3455F}"/>
              </a:ext>
            </a:extLst>
          </p:cNvPr>
          <p:cNvGrpSpPr/>
          <p:nvPr/>
        </p:nvGrpSpPr>
        <p:grpSpPr>
          <a:xfrm>
            <a:off x="6961146" y="3799117"/>
            <a:ext cx="4513887" cy="2616746"/>
            <a:chOff x="7379393" y="3786653"/>
            <a:chExt cx="4513887" cy="2616746"/>
          </a:xfrm>
        </p:grpSpPr>
        <p:pic>
          <p:nvPicPr>
            <p:cNvPr id="12" name="Picture 20" descr="Macbook Png, Vettori, PSD e Clipart per il download gratuito Pngtree">
              <a:extLst>
                <a:ext uri="{FF2B5EF4-FFF2-40B4-BE49-F238E27FC236}">
                  <a16:creationId xmlns:a16="http://schemas.microsoft.com/office/drawing/2014/main" id="{EE34CD45-A96E-6E84-747E-E6A9895D5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9393" y="3786653"/>
              <a:ext cx="4513887" cy="2616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magine 5">
              <a:extLst>
                <a:ext uri="{FF2B5EF4-FFF2-40B4-BE49-F238E27FC236}">
                  <a16:creationId xmlns:a16="http://schemas.microsoft.com/office/drawing/2014/main" id="{95173ECD-2180-C05C-6400-BEBCB408FB35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2" r="7374"/>
            <a:stretch/>
          </p:blipFill>
          <p:spPr>
            <a:xfrm>
              <a:off x="7864541" y="3840156"/>
              <a:ext cx="3542400" cy="22572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464DE88-B163-9A55-B640-9C9E931EE9EF}"/>
              </a:ext>
            </a:extLst>
          </p:cNvPr>
          <p:cNvSpPr txBox="1"/>
          <p:nvPr/>
        </p:nvSpPr>
        <p:spPr>
          <a:xfrm>
            <a:off x="753959" y="1756584"/>
            <a:ext cx="10684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  <a:latin typeface="Hero" panose="02000506000000020004" pitchFamily="2" charset="0"/>
              </a:rPr>
              <a:t>OneRetail </a:t>
            </a:r>
            <a:r>
              <a:rPr lang="en-GB" dirty="0" err="1">
                <a:effectLst/>
                <a:latin typeface="Hero" panose="02000506000000020004" pitchFamily="2" charset="0"/>
              </a:rPr>
              <a:t>è</a:t>
            </a:r>
            <a:r>
              <a:rPr lang="en-GB" dirty="0">
                <a:effectLst/>
                <a:latin typeface="Hero" panose="02000506000000020004" pitchFamily="2" charset="0"/>
              </a:rPr>
              <a:t> un </a:t>
            </a:r>
            <a:r>
              <a:rPr lang="en-GB" dirty="0" err="1">
                <a:effectLst/>
                <a:latin typeface="Hero" panose="02000506000000020004" pitchFamily="2" charset="0"/>
              </a:rPr>
              <a:t>sistema</a:t>
            </a:r>
            <a:r>
              <a:rPr lang="en-GB" dirty="0">
                <a:effectLst/>
                <a:latin typeface="Hero" panose="02000506000000020004" pitchFamily="2" charset="0"/>
              </a:rPr>
              <a:t> “All in one” </a:t>
            </a:r>
            <a:r>
              <a:rPr lang="en-GB" dirty="0" err="1">
                <a:effectLst/>
                <a:latin typeface="Hero" panose="02000506000000020004" pitchFamily="2" charset="0"/>
              </a:rPr>
              <a:t>che</a:t>
            </a:r>
            <a:r>
              <a:rPr lang="en-GB" dirty="0">
                <a:effectLst/>
                <a:latin typeface="Hero" panose="02000506000000020004" pitchFamily="2" charset="0"/>
              </a:rPr>
              <a:t> </a:t>
            </a:r>
            <a:r>
              <a:rPr lang="en-GB" dirty="0" err="1">
                <a:effectLst/>
                <a:latin typeface="Hero" panose="02000506000000020004" pitchFamily="2" charset="0"/>
              </a:rPr>
              <a:t>si</a:t>
            </a:r>
            <a:r>
              <a:rPr lang="en-GB" dirty="0">
                <a:effectLst/>
                <a:latin typeface="Hero" panose="02000506000000020004" pitchFamily="2" charset="0"/>
              </a:rPr>
              <a:t> </a:t>
            </a:r>
            <a:r>
              <a:rPr lang="en-GB" dirty="0" err="1">
                <a:effectLst/>
                <a:latin typeface="Hero" panose="02000506000000020004" pitchFamily="2" charset="0"/>
              </a:rPr>
              <a:t>occupa</a:t>
            </a:r>
            <a:r>
              <a:rPr lang="en-GB" dirty="0">
                <a:effectLst/>
                <a:latin typeface="Hero" panose="02000506000000020004" pitchFamily="2" charset="0"/>
              </a:rPr>
              <a:t> </a:t>
            </a:r>
            <a:r>
              <a:rPr lang="en-GB" dirty="0" err="1">
                <a:effectLst/>
                <a:latin typeface="Hero" panose="02000506000000020004" pitchFamily="2" charset="0"/>
              </a:rPr>
              <a:t>della</a:t>
            </a:r>
            <a:r>
              <a:rPr lang="en-GB" dirty="0">
                <a:effectLst/>
                <a:latin typeface="Hero" panose="02000506000000020004" pitchFamily="2" charset="0"/>
              </a:rPr>
              <a:t> </a:t>
            </a:r>
            <a:r>
              <a:rPr lang="en-GB" dirty="0" err="1">
                <a:effectLst/>
                <a:latin typeface="Hero" panose="02000506000000020004" pitchFamily="2" charset="0"/>
              </a:rPr>
              <a:t>gestione</a:t>
            </a:r>
            <a:r>
              <a:rPr lang="en-GB" dirty="0">
                <a:effectLst/>
                <a:latin typeface="Hero" panose="02000506000000020004" pitchFamily="2" charset="0"/>
              </a:rPr>
              <a:t> del retail a tutti </a:t>
            </a:r>
            <a:r>
              <a:rPr lang="en-GB" dirty="0" err="1">
                <a:effectLst/>
                <a:latin typeface="Hero" panose="02000506000000020004" pitchFamily="2" charset="0"/>
              </a:rPr>
              <a:t>i</a:t>
            </a:r>
            <a:r>
              <a:rPr lang="en-GB" dirty="0">
                <a:effectLst/>
                <a:latin typeface="Hero" panose="02000506000000020004" pitchFamily="2" charset="0"/>
              </a:rPr>
              <a:t> </a:t>
            </a:r>
            <a:r>
              <a:rPr lang="en-GB" dirty="0" err="1">
                <a:effectLst/>
                <a:latin typeface="Hero" panose="02000506000000020004" pitchFamily="2" charset="0"/>
              </a:rPr>
              <a:t>livelli</a:t>
            </a:r>
            <a:r>
              <a:rPr lang="en-GB" dirty="0">
                <a:effectLst/>
                <a:latin typeface="Hero" panose="02000506000000020004" pitchFamily="2" charset="0"/>
              </a:rPr>
              <a:t>, </a:t>
            </a:r>
            <a:r>
              <a:rPr lang="en-GB" dirty="0" err="1">
                <a:effectLst/>
                <a:latin typeface="Hero" panose="02000506000000020004" pitchFamily="2" charset="0"/>
              </a:rPr>
              <a:t>rivoluzionando</a:t>
            </a:r>
            <a:r>
              <a:rPr lang="en-GB" dirty="0">
                <a:effectLst/>
                <a:latin typeface="Hero" panose="02000506000000020004" pitchFamily="2" charset="0"/>
              </a:rPr>
              <a:t>, </a:t>
            </a:r>
            <a:r>
              <a:rPr lang="en-GB" dirty="0" err="1">
                <a:effectLst/>
                <a:latin typeface="Hero" panose="02000506000000020004" pitchFamily="2" charset="0"/>
              </a:rPr>
              <a:t>attraverso</a:t>
            </a:r>
            <a:r>
              <a:rPr lang="en-GB" dirty="0">
                <a:effectLst/>
                <a:latin typeface="Hero" panose="02000506000000020004" pitchFamily="2" charset="0"/>
              </a:rPr>
              <a:t> </a:t>
            </a:r>
            <a:r>
              <a:rPr lang="en-GB" dirty="0" err="1">
                <a:effectLst/>
                <a:latin typeface="Hero" panose="02000506000000020004" pitchFamily="2" charset="0"/>
              </a:rPr>
              <a:t>l’integrazione</a:t>
            </a:r>
            <a:r>
              <a:rPr lang="en-GB" dirty="0">
                <a:effectLst/>
                <a:latin typeface="Hero" panose="02000506000000020004" pitchFamily="2" charset="0"/>
              </a:rPr>
              <a:t> del NAO, </a:t>
            </a:r>
            <a:r>
              <a:rPr lang="en-GB" dirty="0" err="1">
                <a:effectLst/>
                <a:latin typeface="Hero" panose="02000506000000020004" pitchFamily="2" charset="0"/>
              </a:rPr>
              <a:t>l’esperienza</a:t>
            </a:r>
            <a:r>
              <a:rPr lang="en-GB" dirty="0">
                <a:effectLst/>
                <a:latin typeface="Hero" panose="02000506000000020004" pitchFamily="2" charset="0"/>
              </a:rPr>
              <a:t> del </a:t>
            </a:r>
            <a:r>
              <a:rPr lang="en-GB" dirty="0" err="1">
                <a:effectLst/>
                <a:latin typeface="Hero" panose="02000506000000020004" pitchFamily="2" charset="0"/>
              </a:rPr>
              <a:t>venditore</a:t>
            </a:r>
            <a:r>
              <a:rPr lang="en-GB" dirty="0">
                <a:effectLst/>
                <a:latin typeface="Hero" panose="02000506000000020004" pitchFamily="2" charset="0"/>
              </a:rPr>
              <a:t> e del </a:t>
            </a:r>
            <a:r>
              <a:rPr lang="en-GB" dirty="0" err="1">
                <a:effectLst/>
                <a:latin typeface="Hero" panose="02000506000000020004" pitchFamily="2" charset="0"/>
              </a:rPr>
              <a:t>consumatore</a:t>
            </a:r>
            <a:r>
              <a:rPr lang="en-GB" dirty="0">
                <a:effectLst/>
                <a:latin typeface="Hero" panose="02000506000000020004" pitchFamily="2" charset="0"/>
              </a:rPr>
              <a:t>.</a:t>
            </a:r>
          </a:p>
          <a:p>
            <a:endParaRPr lang="it-IT" dirty="0">
              <a:latin typeface="Hero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88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81DD505-6A1C-3035-4DC4-3FED0A000AFF}"/>
              </a:ext>
            </a:extLst>
          </p:cNvPr>
          <p:cNvSpPr txBox="1"/>
          <p:nvPr/>
        </p:nvSpPr>
        <p:spPr>
          <a:xfrm>
            <a:off x="1724471" y="2066519"/>
            <a:ext cx="8743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3181E"/>
                </a:solidFill>
                <a:latin typeface="Libre Franklin" pitchFamily="2" charset="0"/>
              </a:rPr>
              <a:t>Per il retailer:</a:t>
            </a:r>
            <a:br>
              <a:rPr lang="it-IT" sz="2800" dirty="0">
                <a:solidFill>
                  <a:srgbClr val="03181E"/>
                </a:solidFill>
                <a:latin typeface="Libre Franklin" pitchFamily="2" charset="0"/>
              </a:rPr>
            </a:br>
            <a:r>
              <a:rPr lang="it-IT" sz="2800" dirty="0">
                <a:solidFill>
                  <a:srgbClr val="03181E"/>
                </a:solidFill>
                <a:latin typeface="Hero" panose="02000506000000020004" pitchFamily="50" charset="0"/>
              </a:rPr>
              <a:t>- Sistema di stoccaggio automatico, potenziato dall’intelligenza artificiale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DA9CE7-843F-1F9F-8085-FE3929D1B731}"/>
              </a:ext>
            </a:extLst>
          </p:cNvPr>
          <p:cNvSpPr txBox="1"/>
          <p:nvPr/>
        </p:nvSpPr>
        <p:spPr>
          <a:xfrm>
            <a:off x="1724471" y="3837373"/>
            <a:ext cx="5847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000033"/>
                </a:solidFill>
                <a:latin typeface="Libre Franklin" pitchFamily="2" charset="0"/>
              </a:rPr>
              <a:t>Per il consumatore:</a:t>
            </a:r>
          </a:p>
          <a:p>
            <a:r>
              <a:rPr lang="it-IT" sz="2800" dirty="0">
                <a:solidFill>
                  <a:srgbClr val="000033"/>
                </a:solidFill>
                <a:latin typeface="Hero" panose="02000506000000020004" pitchFamily="50" charset="0"/>
              </a:rPr>
              <a:t>- Un nuovo modo di fare acquisti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24772B0-B08B-E379-13B7-E616FF479803}"/>
              </a:ext>
            </a:extLst>
          </p:cNvPr>
          <p:cNvSpPr txBox="1"/>
          <p:nvPr/>
        </p:nvSpPr>
        <p:spPr>
          <a:xfrm>
            <a:off x="4085934" y="357025"/>
            <a:ext cx="45834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0" b="1" dirty="0">
                <a:latin typeface="Hero" panose="02000506000000020004" pitchFamily="50" charset="0"/>
              </a:rPr>
              <a:t>OneRetail</a:t>
            </a:r>
          </a:p>
        </p:txBody>
      </p:sp>
    </p:spTree>
    <p:extLst>
      <p:ext uri="{BB962C8B-B14F-4D97-AF65-F5344CB8AC3E}">
        <p14:creationId xmlns:p14="http://schemas.microsoft.com/office/powerpoint/2010/main" val="8025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554B83-9FE8-BB8B-4E40-6B758F216A06}"/>
              </a:ext>
            </a:extLst>
          </p:cNvPr>
          <p:cNvGrpSpPr/>
          <p:nvPr/>
        </p:nvGrpSpPr>
        <p:grpSpPr>
          <a:xfrm>
            <a:off x="4226869" y="1283360"/>
            <a:ext cx="3738262" cy="3396990"/>
            <a:chOff x="4133207" y="1195517"/>
            <a:chExt cx="3738262" cy="3396990"/>
          </a:xfrm>
        </p:grpSpPr>
        <p:pic>
          <p:nvPicPr>
            <p:cNvPr id="1026" name="Picture 2" descr="Logo NaoNexus">
              <a:extLst>
                <a:ext uri="{FF2B5EF4-FFF2-40B4-BE49-F238E27FC236}">
                  <a16:creationId xmlns:a16="http://schemas.microsoft.com/office/drawing/2014/main" id="{115036AC-E218-44EB-30A5-842C7FF5E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3207" y="1195517"/>
              <a:ext cx="3738262" cy="3396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iamante Disegno - diamante scaricare png - Disegno png trasparente Linea  Arte png scaricare.">
              <a:extLst>
                <a:ext uri="{FF2B5EF4-FFF2-40B4-BE49-F238E27FC236}">
                  <a16:creationId xmlns:a16="http://schemas.microsoft.com/office/drawing/2014/main" id="{F1B71322-3FAB-C231-0AFF-44B6BC4613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6" t="16842" r="32830" b="25770"/>
            <a:stretch/>
          </p:blipFill>
          <p:spPr bwMode="auto">
            <a:xfrm rot="2549082">
              <a:off x="6500142" y="2988710"/>
              <a:ext cx="1140605" cy="1126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554A1AD-79CC-43E4-0AEF-FD96E02BD1EB}"/>
              </a:ext>
            </a:extLst>
          </p:cNvPr>
          <p:cNvSpPr txBox="1"/>
          <p:nvPr/>
        </p:nvSpPr>
        <p:spPr>
          <a:xfrm>
            <a:off x="2562019" y="4305700"/>
            <a:ext cx="7067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b="1" dirty="0">
                <a:gradFill>
                  <a:gsLst>
                    <a:gs pos="100000">
                      <a:srgbClr val="3399CC"/>
                    </a:gs>
                    <a:gs pos="62000">
                      <a:srgbClr val="368DB3"/>
                    </a:gs>
                    <a:gs pos="0">
                      <a:srgbClr val="D9413D"/>
                    </a:gs>
                  </a:gsLst>
                  <a:lin ang="0" scaled="0"/>
                </a:gradFill>
                <a:latin typeface="Montserrat"/>
              </a:rPr>
              <a:t>Dimostrazione</a:t>
            </a:r>
            <a:r>
              <a:rPr lang="it-IT" sz="3600" b="1" dirty="0">
                <a:solidFill>
                  <a:srgbClr val="1A2B50"/>
                </a:solidFill>
                <a:latin typeface="Libre Franklin" pitchFamily="2" charset="0"/>
              </a:rPr>
              <a:t> </a:t>
            </a:r>
            <a:r>
              <a:rPr lang="it-IT" sz="5400" b="1" dirty="0">
                <a:gradFill>
                  <a:gsLst>
                    <a:gs pos="100000">
                      <a:srgbClr val="3399CC"/>
                    </a:gs>
                    <a:gs pos="62000">
                      <a:srgbClr val="368DB3"/>
                    </a:gs>
                    <a:gs pos="0">
                      <a:srgbClr val="D9413D"/>
                    </a:gs>
                  </a:gsLst>
                  <a:lin ang="0" scaled="0"/>
                </a:gradFill>
                <a:latin typeface="Montserrat"/>
              </a:rPr>
              <a:t>Live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F5B39CD-0D37-4509-FFC1-8B9196234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275" y="4305700"/>
            <a:ext cx="374650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05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347</Words>
  <Application>Microsoft Macintosh PowerPoint</Application>
  <PresentationFormat>Widescreen</PresentationFormat>
  <Paragraphs>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Hero</vt:lpstr>
      <vt:lpstr>Libre Franklin</vt:lpstr>
      <vt:lpstr>Montserrat</vt:lpstr>
      <vt:lpstr>Tema di Office</vt:lpstr>
      <vt:lpstr>PowerPoint Presentation</vt:lpstr>
      <vt:lpstr>Quanto costa un dipendente?</vt:lpstr>
      <vt:lpstr>1200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nostri partner</vt:lpstr>
      <vt:lpstr>PowerPoint Presentation</vt:lpstr>
      <vt:lpstr>PowerPoint Presentation</vt:lpstr>
      <vt:lpstr>PowerPoint Presentation</vt:lpstr>
      <vt:lpstr>PowerPoint Presentation</vt:lpstr>
      <vt:lpstr>Open Source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Antonio Galati</dc:creator>
  <cp:lastModifiedBy>Alberto Rubini</cp:lastModifiedBy>
  <cp:revision>6</cp:revision>
  <dcterms:created xsi:type="dcterms:W3CDTF">2024-03-21T21:36:32Z</dcterms:created>
  <dcterms:modified xsi:type="dcterms:W3CDTF">2024-04-05T12:58:18Z</dcterms:modified>
</cp:coreProperties>
</file>